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327" r:id="rId5"/>
    <p:sldId id="417" r:id="rId6"/>
    <p:sldId id="418" r:id="rId7"/>
    <p:sldId id="419" r:id="rId8"/>
    <p:sldId id="420" r:id="rId9"/>
    <p:sldId id="416" r:id="rId10"/>
    <p:sldId id="350" r:id="rId11"/>
  </p:sldIdLst>
  <p:sldSz cx="9144000" cy="5143500" type="screen16x9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3EF2987-C35E-4288-843B-C6E314078EDF}">
          <p14:sldIdLst>
            <p14:sldId id="327"/>
            <p14:sldId id="417"/>
            <p14:sldId id="418"/>
            <p14:sldId id="419"/>
            <p14:sldId id="420"/>
            <p14:sldId id="416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908" userDrawn="1">
          <p15:clr>
            <a:srgbClr val="A4A3A4"/>
          </p15:clr>
        </p15:guide>
        <p15:guide id="3" orient="horz" pos="1705" userDrawn="1">
          <p15:clr>
            <a:srgbClr val="A4A3A4"/>
          </p15:clr>
        </p15:guide>
        <p15:guide id="4" orient="horz" pos="231" userDrawn="1">
          <p15:clr>
            <a:srgbClr val="A4A3A4"/>
          </p15:clr>
        </p15:guide>
        <p15:guide id="5" orient="horz" pos="2300" userDrawn="1">
          <p15:clr>
            <a:srgbClr val="A4A3A4"/>
          </p15:clr>
        </p15:guide>
        <p15:guide id="6" orient="horz" pos="2754" userDrawn="1">
          <p15:clr>
            <a:srgbClr val="A4A3A4"/>
          </p15:clr>
        </p15:guide>
        <p15:guide id="7" orient="horz" pos="1847" userDrawn="1">
          <p15:clr>
            <a:srgbClr val="A4A3A4"/>
          </p15:clr>
        </p15:guide>
        <p15:guide id="9" orient="horz" pos="571" userDrawn="1">
          <p15:clr>
            <a:srgbClr val="A4A3A4"/>
          </p15:clr>
        </p15:guide>
        <p15:guide id="10" orient="horz" pos="1478" userDrawn="1">
          <p15:clr>
            <a:srgbClr val="A4A3A4"/>
          </p15:clr>
        </p15:guide>
        <p15:guide id="11" orient="horz" pos="1337" userDrawn="1">
          <p15:clr>
            <a:srgbClr val="A4A3A4"/>
          </p15:clr>
        </p15:guide>
        <p15:guide id="12" pos="5318" userDrawn="1">
          <p15:clr>
            <a:srgbClr val="A4A3A4"/>
          </p15:clr>
        </p15:guide>
        <p15:guide id="13" pos="1377" userDrawn="1">
          <p15:clr>
            <a:srgbClr val="A4A3A4"/>
          </p15:clr>
        </p15:guide>
        <p15:guide id="14" pos="1207" userDrawn="1">
          <p15:clr>
            <a:srgbClr val="A4A3A4"/>
          </p15:clr>
        </p15:guide>
        <p15:guide id="15" pos="130" userDrawn="1">
          <p15:clr>
            <a:srgbClr val="A4A3A4"/>
          </p15:clr>
        </p15:guide>
        <p15:guide id="16" pos="1066" userDrawn="1">
          <p15:clr>
            <a:srgbClr val="A4A3A4"/>
          </p15:clr>
        </p15:guide>
        <p15:guide id="17" pos="839" userDrawn="1">
          <p15:clr>
            <a:srgbClr val="A4A3A4"/>
          </p15:clr>
        </p15:guide>
        <p15:guide id="18" orient="horz" pos="3179" userDrawn="1">
          <p15:clr>
            <a:srgbClr val="A4A3A4"/>
          </p15:clr>
        </p15:guide>
        <p15:guide id="19" pos="4496" userDrawn="1">
          <p15:clr>
            <a:srgbClr val="A4A3A4"/>
          </p15:clr>
        </p15:guide>
        <p15:guide id="20" pos="1292" userDrawn="1">
          <p15:clr>
            <a:srgbClr val="A4A3A4"/>
          </p15:clr>
        </p15:guide>
        <p15:guide id="21" orient="horz" pos="713" userDrawn="1">
          <p15:clr>
            <a:srgbClr val="A4A3A4"/>
          </p15:clr>
        </p15:guide>
        <p15:guide id="2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55"/>
    <a:srgbClr val="ED8B00"/>
    <a:srgbClr val="0000AA"/>
    <a:srgbClr val="787878"/>
    <a:srgbClr val="000000"/>
    <a:srgbClr val="DDDDDD"/>
    <a:srgbClr val="969696"/>
    <a:srgbClr val="0033A0"/>
    <a:srgbClr val="0F55D7"/>
    <a:srgbClr val="000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5070A-8F86-4410-BAC7-F7B651AFDC36}" v="4" dt="2020-07-29T11:49:28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ітлий стиль 1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6616" autoAdjust="0"/>
  </p:normalViewPr>
  <p:slideViewPr>
    <p:cSldViewPr snapToObjects="1" showGuides="1">
      <p:cViewPr varScale="1">
        <p:scale>
          <a:sx n="126" d="100"/>
          <a:sy n="126" d="100"/>
        </p:scale>
        <p:origin x="1230" y="120"/>
      </p:cViewPr>
      <p:guideLst>
        <p:guide orient="horz" pos="1620"/>
        <p:guide pos="2908"/>
        <p:guide orient="horz" pos="1705"/>
        <p:guide orient="horz" pos="231"/>
        <p:guide orient="horz" pos="2300"/>
        <p:guide orient="horz" pos="2754"/>
        <p:guide orient="horz" pos="1847"/>
        <p:guide orient="horz" pos="571"/>
        <p:guide orient="horz" pos="1478"/>
        <p:guide orient="horz" pos="1337"/>
        <p:guide pos="5318"/>
        <p:guide pos="1377"/>
        <p:guide pos="1207"/>
        <p:guide pos="130"/>
        <p:guide pos="1066"/>
        <p:guide pos="839"/>
        <p:guide orient="horz" pos="3179"/>
        <p:guide pos="4496"/>
        <p:guide pos="1292"/>
        <p:guide orient="horz" pos="71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49" d="100"/>
          <a:sy n="49" d="100"/>
        </p:scale>
        <p:origin x="-2910" y="-90"/>
      </p:cViewPr>
      <p:guideLst>
        <p:guide orient="horz" pos="3127"/>
        <p:guide pos="214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B1114-4A72-42C9-9EDF-CA10BD4419BD}" type="datetimeFigureOut">
              <a:rPr lang="ru-RU" smtClean="0"/>
              <a:t>03.09.2020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30DD8-68AF-4D8B-A446-7D4CB3442184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231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9D25F-072C-409D-814F-D87DE4DC4FEF}" type="datetimeFigureOut">
              <a:rPr lang="uk-UA" smtClean="0"/>
              <a:t>03.09.2020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1AD12-9FBC-4542-84BD-9349B703F36C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5915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1AD12-9FBC-4542-84BD-9349B703F36C}" type="slidenum">
              <a:rPr lang="uk-UA" smtClean="0">
                <a:solidFill>
                  <a:prstClr val="black"/>
                </a:solidFill>
              </a:rPr>
              <a:pPr/>
              <a:t>1</a:t>
            </a:fld>
            <a:endParaRPr lang="uk-U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09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1AD12-9FBC-4542-84BD-9349B703F36C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910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51520" y="2517744"/>
            <a:ext cx="3600400" cy="16741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презентації</a:t>
            </a:r>
            <a:endParaRPr lang="ru-RU" dirty="0"/>
          </a:p>
        </p:txBody>
      </p:sp>
      <p:sp>
        <p:nvSpPr>
          <p:cNvPr id="16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176900" y="4731990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uk-UA" dirty="0">
                <a:solidFill>
                  <a:schemeClr val="bg1"/>
                </a:solidFill>
              </a:rPr>
              <a:t>Автор </a:t>
            </a:r>
            <a:r>
              <a:rPr lang="en-US" dirty="0">
                <a:solidFill>
                  <a:schemeClr val="accent6"/>
                </a:solidFill>
              </a:rPr>
              <a:t>|</a:t>
            </a:r>
            <a:r>
              <a:rPr lang="uk-UA" dirty="0">
                <a:solidFill>
                  <a:schemeClr val="accent6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Для кого</a:t>
            </a:r>
            <a:r>
              <a:rPr lang="en-US" dirty="0">
                <a:solidFill>
                  <a:schemeClr val="accent6"/>
                </a:solidFill>
              </a:rPr>
              <a:t> | </a:t>
            </a:r>
            <a:r>
              <a:rPr lang="uk-UA" dirty="0">
                <a:solidFill>
                  <a:schemeClr val="bg1"/>
                </a:solidFill>
              </a:rPr>
              <a:t>Місце, дата</a:t>
            </a:r>
          </a:p>
          <a:p>
            <a:endParaRPr lang="ru-RU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88640"/>
            <a:ext cx="1845768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9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та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6980" y="234049"/>
            <a:ext cx="7020000" cy="540060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rgbClr val="ED8B00"/>
                </a:solidFill>
              </a:defRPr>
            </a:lvl1pPr>
          </a:lstStyle>
          <a:p>
            <a:r>
              <a:rPr lang="ru-RU" dirty="0"/>
              <a:t>Заголовок слайду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29723" y="1303765"/>
            <a:ext cx="8550000" cy="356324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uk-UA" dirty="0"/>
              <a:t>Текст слайду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3EC7660-2DAE-4F0B-ACAB-F80D12ED3F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92" b="18234"/>
          <a:stretch/>
        </p:blipFill>
        <p:spPr>
          <a:xfrm>
            <a:off x="8272728" y="4374963"/>
            <a:ext cx="871272" cy="70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т та малю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212729" y="1386444"/>
            <a:ext cx="4079035" cy="32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uk-UA" dirty="0"/>
              <a:t>Малюнок</a:t>
            </a:r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6980" y="234050"/>
            <a:ext cx="7020000" cy="405045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rgbClr val="ED8B00"/>
                </a:solidFill>
              </a:defRPr>
            </a:lvl1pPr>
          </a:lstStyle>
          <a:p>
            <a:r>
              <a:rPr lang="ru-RU" dirty="0"/>
              <a:t>Заголовок слайду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0" y="1390650"/>
            <a:ext cx="4095750" cy="3240000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uk-UA" dirty="0"/>
              <a:t>Текст слайду</a:t>
            </a:r>
            <a:endParaRPr lang="ru-RU" dirty="0"/>
          </a:p>
        </p:txBody>
      </p:sp>
      <p:sp>
        <p:nvSpPr>
          <p:cNvPr id="11" name="Rectangle 3"/>
          <p:cNvSpPr>
            <a:spLocks noChangeArrowheads="1"/>
          </p:cNvSpPr>
          <p:nvPr userDrawn="1"/>
        </p:nvSpPr>
        <p:spPr bwMode="gray">
          <a:xfrm>
            <a:off x="178464" y="1086343"/>
            <a:ext cx="4104456" cy="270272"/>
          </a:xfrm>
          <a:prstGeom prst="rect">
            <a:avLst/>
          </a:prstGeom>
          <a:solidFill>
            <a:srgbClr val="ED8B00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lvl="0" defTabSz="784206" eaLnBrk="0" hangingPunct="0">
              <a:buClr>
                <a:srgbClr val="D8D8D5"/>
              </a:buClr>
              <a:buSzPct val="70000"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1" hasCustomPrompt="1"/>
          </p:nvPr>
        </p:nvSpPr>
        <p:spPr>
          <a:xfrm>
            <a:off x="153277" y="1051104"/>
            <a:ext cx="4103688" cy="335339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600" baseline="0"/>
            </a:lvl1pPr>
          </a:lstStyle>
          <a:p>
            <a:pPr lvl="0"/>
            <a:r>
              <a:rPr lang="uk-UA" dirty="0"/>
              <a:t>Назва малюнку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3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діагр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7504" y="230011"/>
            <a:ext cx="7020000" cy="435695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rgbClr val="ED8B00"/>
                </a:solidFill>
              </a:defRPr>
            </a:lvl1pPr>
          </a:lstStyle>
          <a:p>
            <a:r>
              <a:rPr lang="ru-RU" dirty="0"/>
              <a:t>Заголовок слайду</a:t>
            </a:r>
          </a:p>
        </p:txBody>
      </p:sp>
      <p:sp>
        <p:nvSpPr>
          <p:cNvPr id="9" name="Диаграмма 8"/>
          <p:cNvSpPr>
            <a:spLocks noGrp="1"/>
          </p:cNvSpPr>
          <p:nvPr>
            <p:ph type="chart" sz="quarter" idx="10"/>
          </p:nvPr>
        </p:nvSpPr>
        <p:spPr>
          <a:xfrm>
            <a:off x="250825" y="1052831"/>
            <a:ext cx="4104000" cy="180900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0" name="Диаграмма 8"/>
          <p:cNvSpPr>
            <a:spLocks noGrp="1"/>
          </p:cNvSpPr>
          <p:nvPr>
            <p:ph type="chart" sz="quarter" idx="11"/>
          </p:nvPr>
        </p:nvSpPr>
        <p:spPr>
          <a:xfrm>
            <a:off x="4572000" y="1052831"/>
            <a:ext cx="4104000" cy="180900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1" name="Диаграмма 8"/>
          <p:cNvSpPr>
            <a:spLocks noGrp="1"/>
          </p:cNvSpPr>
          <p:nvPr>
            <p:ph type="chart" sz="quarter" idx="12"/>
          </p:nvPr>
        </p:nvSpPr>
        <p:spPr>
          <a:xfrm>
            <a:off x="250825" y="3246825"/>
            <a:ext cx="4104000" cy="180900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2" name="Rectangle 3"/>
          <p:cNvSpPr>
            <a:spLocks noChangeArrowheads="1"/>
          </p:cNvSpPr>
          <p:nvPr userDrawn="1"/>
        </p:nvSpPr>
        <p:spPr bwMode="gray">
          <a:xfrm>
            <a:off x="203200" y="749050"/>
            <a:ext cx="4104456" cy="270272"/>
          </a:xfrm>
          <a:prstGeom prst="rect">
            <a:avLst/>
          </a:prstGeom>
          <a:solidFill>
            <a:srgbClr val="ED8B00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lvl="0" defTabSz="784206" eaLnBrk="0" hangingPunct="0">
              <a:buClr>
                <a:srgbClr val="D8D8D5"/>
              </a:buClr>
              <a:buSzPct val="70000"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7" name="Диаграмма 8"/>
          <p:cNvSpPr>
            <a:spLocks noGrp="1"/>
          </p:cNvSpPr>
          <p:nvPr>
            <p:ph type="chart" sz="quarter" idx="13"/>
          </p:nvPr>
        </p:nvSpPr>
        <p:spPr>
          <a:xfrm>
            <a:off x="4572000" y="3246825"/>
            <a:ext cx="4104000" cy="1809000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14" hasCustomPrompt="1"/>
          </p:nvPr>
        </p:nvSpPr>
        <p:spPr>
          <a:xfrm>
            <a:off x="211170" y="776183"/>
            <a:ext cx="3910780" cy="208751"/>
          </a:xfrm>
          <a:prstGeom prst="rect">
            <a:avLst/>
          </a:prstGeom>
        </p:spPr>
        <p:txBody>
          <a:bodyPr anchor="ctr"/>
          <a:lstStyle>
            <a:lvl1pPr>
              <a:defRPr sz="1600" b="0" baseline="0"/>
            </a:lvl1pPr>
          </a:lstStyle>
          <a:p>
            <a:pPr lvl="0"/>
            <a:r>
              <a:rPr lang="uk-UA" dirty="0"/>
              <a:t>Заголовок діаграми</a:t>
            </a:r>
            <a:endParaRPr lang="ru-RU" dirty="0"/>
          </a:p>
        </p:txBody>
      </p:sp>
      <p:sp>
        <p:nvSpPr>
          <p:cNvPr id="19" name="Rectangle 3"/>
          <p:cNvSpPr>
            <a:spLocks noChangeArrowheads="1"/>
          </p:cNvSpPr>
          <p:nvPr userDrawn="1"/>
        </p:nvSpPr>
        <p:spPr bwMode="gray">
          <a:xfrm>
            <a:off x="4553843" y="752258"/>
            <a:ext cx="4104456" cy="270272"/>
          </a:xfrm>
          <a:prstGeom prst="rect">
            <a:avLst/>
          </a:prstGeom>
          <a:solidFill>
            <a:srgbClr val="ED8B00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lvl="0" defTabSz="784206" eaLnBrk="0" hangingPunct="0">
              <a:buClr>
                <a:srgbClr val="D8D8D5"/>
              </a:buClr>
              <a:buSzPct val="70000"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20" name="Текст 12"/>
          <p:cNvSpPr>
            <a:spLocks noGrp="1"/>
          </p:cNvSpPr>
          <p:nvPr>
            <p:ph type="body" sz="quarter" idx="15" hasCustomPrompt="1"/>
          </p:nvPr>
        </p:nvSpPr>
        <p:spPr>
          <a:xfrm>
            <a:off x="4563514" y="768934"/>
            <a:ext cx="3878811" cy="216000"/>
          </a:xfrm>
          <a:prstGeom prst="rect">
            <a:avLst/>
          </a:prstGeom>
        </p:spPr>
        <p:txBody>
          <a:bodyPr anchor="ctr"/>
          <a:lstStyle>
            <a:lvl1pPr>
              <a:defRPr sz="1600" b="0" baseline="0"/>
            </a:lvl1pPr>
          </a:lstStyle>
          <a:p>
            <a:pPr lvl="0"/>
            <a:r>
              <a:rPr lang="uk-UA" dirty="0"/>
              <a:t>Заголовок діаграми</a:t>
            </a:r>
            <a:endParaRPr lang="ru-RU" dirty="0"/>
          </a:p>
        </p:txBody>
      </p:sp>
      <p:sp>
        <p:nvSpPr>
          <p:cNvPr id="21" name="Rectangle 3"/>
          <p:cNvSpPr>
            <a:spLocks noChangeArrowheads="1"/>
          </p:cNvSpPr>
          <p:nvPr userDrawn="1"/>
        </p:nvSpPr>
        <p:spPr bwMode="gray">
          <a:xfrm>
            <a:off x="177940" y="2942800"/>
            <a:ext cx="4095750" cy="270272"/>
          </a:xfrm>
          <a:prstGeom prst="rect">
            <a:avLst/>
          </a:prstGeom>
          <a:solidFill>
            <a:srgbClr val="ED8B00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lvl="0" defTabSz="784206" eaLnBrk="0" hangingPunct="0">
              <a:buClr>
                <a:srgbClr val="D8D8D5"/>
              </a:buClr>
              <a:buSzPct val="70000"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22" name="Текст 12"/>
          <p:cNvSpPr>
            <a:spLocks noGrp="1"/>
          </p:cNvSpPr>
          <p:nvPr>
            <p:ph type="body" sz="quarter" idx="16" hasCustomPrompt="1"/>
          </p:nvPr>
        </p:nvSpPr>
        <p:spPr>
          <a:xfrm>
            <a:off x="241305" y="2969935"/>
            <a:ext cx="3961135" cy="216000"/>
          </a:xfrm>
          <a:prstGeom prst="rect">
            <a:avLst/>
          </a:prstGeom>
        </p:spPr>
        <p:txBody>
          <a:bodyPr anchor="ctr"/>
          <a:lstStyle>
            <a:lvl1pPr>
              <a:defRPr sz="1600" b="0" baseline="0"/>
            </a:lvl1pPr>
          </a:lstStyle>
          <a:p>
            <a:pPr lvl="0"/>
            <a:r>
              <a:rPr lang="uk-UA" dirty="0"/>
              <a:t>Заголовок діаграми</a:t>
            </a:r>
            <a:endParaRPr lang="ru-RU" dirty="0"/>
          </a:p>
        </p:txBody>
      </p:sp>
      <p:sp>
        <p:nvSpPr>
          <p:cNvPr id="23" name="Rectangle 3"/>
          <p:cNvSpPr>
            <a:spLocks noChangeArrowheads="1"/>
          </p:cNvSpPr>
          <p:nvPr userDrawn="1"/>
        </p:nvSpPr>
        <p:spPr bwMode="gray">
          <a:xfrm>
            <a:off x="4554096" y="2929299"/>
            <a:ext cx="4104456" cy="270272"/>
          </a:xfrm>
          <a:prstGeom prst="rect">
            <a:avLst/>
          </a:prstGeom>
          <a:solidFill>
            <a:srgbClr val="ED8B00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lvl="0" defTabSz="784206" eaLnBrk="0" hangingPunct="0">
              <a:buClr>
                <a:srgbClr val="D8D8D5"/>
              </a:buClr>
              <a:buSzPct val="70000"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24" name="Текст 12"/>
          <p:cNvSpPr>
            <a:spLocks noGrp="1"/>
          </p:cNvSpPr>
          <p:nvPr>
            <p:ph type="body" sz="quarter" idx="17" hasCustomPrompt="1"/>
          </p:nvPr>
        </p:nvSpPr>
        <p:spPr>
          <a:xfrm>
            <a:off x="4563767" y="2969829"/>
            <a:ext cx="3968673" cy="216106"/>
          </a:xfrm>
          <a:prstGeom prst="rect">
            <a:avLst/>
          </a:prstGeom>
        </p:spPr>
        <p:txBody>
          <a:bodyPr anchor="ctr"/>
          <a:lstStyle>
            <a:lvl1pPr>
              <a:defRPr sz="1600" b="0" baseline="0"/>
            </a:lvl1pPr>
          </a:lstStyle>
          <a:p>
            <a:pPr lvl="0"/>
            <a:r>
              <a:rPr lang="uk-UA" dirty="0"/>
              <a:t>Заголовок діаграми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29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та діагра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7029" y="230011"/>
            <a:ext cx="7020000" cy="435695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rgbClr val="ED8B00"/>
                </a:solidFill>
              </a:defRPr>
            </a:lvl1pPr>
          </a:lstStyle>
          <a:p>
            <a:r>
              <a:rPr lang="ru-RU" dirty="0"/>
              <a:t>Заголовок слайду</a:t>
            </a:r>
          </a:p>
        </p:txBody>
      </p:sp>
      <p:sp>
        <p:nvSpPr>
          <p:cNvPr id="6" name="Диаграмма 5"/>
          <p:cNvSpPr>
            <a:spLocks noGrp="1"/>
          </p:cNvSpPr>
          <p:nvPr>
            <p:ph type="chart" sz="quarter" idx="10"/>
          </p:nvPr>
        </p:nvSpPr>
        <p:spPr>
          <a:xfrm>
            <a:off x="250829" y="1086587"/>
            <a:ext cx="8550000" cy="364540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Текст 9"/>
          <p:cNvSpPr>
            <a:spLocks noGrp="1"/>
          </p:cNvSpPr>
          <p:nvPr>
            <p:ph type="body" sz="quarter" idx="11" hasCustomPrompt="1"/>
          </p:nvPr>
        </p:nvSpPr>
        <p:spPr>
          <a:xfrm>
            <a:off x="1322606" y="4833484"/>
            <a:ext cx="7345144" cy="236198"/>
          </a:xfrm>
          <a:prstGeom prst="rect">
            <a:avLst/>
          </a:prstGeom>
        </p:spPr>
        <p:txBody>
          <a:bodyPr/>
          <a:lstStyle>
            <a:lvl1pPr>
              <a:defRPr sz="800" b="0" baseline="0">
                <a:solidFill>
                  <a:srgbClr val="787878"/>
                </a:solidFill>
              </a:defRPr>
            </a:lvl1pPr>
          </a:lstStyle>
          <a:p>
            <a:pPr lvl="0"/>
            <a:r>
              <a:rPr lang="uk-UA" dirty="0"/>
              <a:t>Текст виноски</a:t>
            </a:r>
            <a:endParaRPr lang="ru-RU" dirty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gray">
          <a:xfrm>
            <a:off x="185369" y="816313"/>
            <a:ext cx="4104456" cy="270272"/>
          </a:xfrm>
          <a:prstGeom prst="rect">
            <a:avLst/>
          </a:prstGeom>
          <a:solidFill>
            <a:srgbClr val="ED8B00"/>
          </a:solidFill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lvl="0" defTabSz="784206" eaLnBrk="0" hangingPunct="0">
              <a:buClr>
                <a:srgbClr val="D8D8D5"/>
              </a:buClr>
              <a:buSzPct val="70000"/>
              <a:defRPr/>
            </a:pPr>
            <a:r>
              <a:rPr lang="az-Cyrl-AZ" sz="1600" kern="0" dirty="0">
                <a:solidFill>
                  <a:srgbClr val="FFFFFF"/>
                </a:solidFill>
              </a:rPr>
              <a:t>Заголовок діаграми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9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6980" y="234049"/>
            <a:ext cx="7020000" cy="857250"/>
          </a:xfrm>
          <a:prstGeom prst="rect">
            <a:avLst/>
          </a:prstGeom>
        </p:spPr>
        <p:txBody>
          <a:bodyPr anchor="t"/>
          <a:lstStyle>
            <a:lvl1pPr>
              <a:defRPr cap="none" baseline="0">
                <a:solidFill>
                  <a:srgbClr val="ED8B00"/>
                </a:solidFill>
              </a:defRPr>
            </a:lvl1pPr>
          </a:lstStyle>
          <a:p>
            <a:r>
              <a:rPr lang="ru-RU" dirty="0"/>
              <a:t>Заголовок слайду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3D426-B95A-4366-8052-B66B632D5FCB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77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51520" y="2313077"/>
            <a:ext cx="2664296" cy="1102519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ru-RU" dirty="0" err="1"/>
              <a:t>Дякуємо</a:t>
            </a:r>
            <a:r>
              <a:rPr lang="ru-RU" dirty="0"/>
              <a:t> за </a:t>
            </a:r>
            <a:r>
              <a:rPr lang="ru-RU" dirty="0" err="1"/>
              <a:t>увагу</a:t>
            </a:r>
            <a:r>
              <a:rPr lang="ru-RU" dirty="0"/>
              <a:t>!</a:t>
            </a:r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88640"/>
            <a:ext cx="1845768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5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3D426-B95A-4366-8052-B66B632D5FCB}" type="slidenum">
              <a:rPr lang="uk-UA" smtClean="0"/>
              <a:t>‹№›</a:t>
            </a:fld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50" y="227786"/>
            <a:ext cx="7020000" cy="857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6515" y="1200151"/>
            <a:ext cx="85320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290" y="44116"/>
            <a:ext cx="1910904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39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82" r:id="rId3"/>
    <p:sldLayoutId id="2147483677" r:id="rId4"/>
    <p:sldLayoutId id="2147483696" r:id="rId5"/>
    <p:sldLayoutId id="2147483697" r:id="rId6"/>
    <p:sldLayoutId id="2147483686" r:id="rId7"/>
  </p:sldLayoutIdLst>
  <p:txStyles>
    <p:titleStyle>
      <a:lvl1pPr algn="l" defTabSz="914377" rtl="0" eaLnBrk="1" latinLnBrk="0" hangingPunct="1">
        <a:spcBef>
          <a:spcPct val="0"/>
        </a:spcBef>
        <a:buNone/>
        <a:defRPr sz="2400" b="1" kern="1200" cap="none" baseline="0">
          <a:solidFill>
            <a:srgbClr val="ED8B00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377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None/>
        <a:tabLst/>
        <a:defRPr sz="35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105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Місце для нижнього колонтитула 4"/>
          <p:cNvSpPr txBox="1">
            <a:spLocks/>
          </p:cNvSpPr>
          <p:nvPr/>
        </p:nvSpPr>
        <p:spPr>
          <a:xfrm>
            <a:off x="4364468" y="4866501"/>
            <a:ext cx="477953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uk-UA"/>
            </a:defPPr>
            <a:lvl1pPr marL="0" algn="l" defTabSz="914400" rtl="0" eaLnBrk="1" latinLnBrk="0" hangingPunct="1">
              <a:defRPr sz="800" kern="1200">
                <a:solidFill>
                  <a:schemeClr val="accent1">
                    <a:lumMod val="75000"/>
                  </a:schemeClr>
                </a:solidFill>
                <a:latin typeface="DaxlinePro-Medium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uk-UA" sz="1200" dirty="0">
                <a:solidFill>
                  <a:schemeClr val="bg1"/>
                </a:solidFill>
                <a:latin typeface="Calibri"/>
              </a:rPr>
              <a:t>АТ «</a:t>
            </a:r>
            <a:r>
              <a:rPr lang="uk-UA" sz="1200" dirty="0" err="1">
                <a:solidFill>
                  <a:schemeClr val="bg1"/>
                </a:solidFill>
                <a:latin typeface="Calibri"/>
              </a:rPr>
              <a:t>КредоБанк</a:t>
            </a:r>
            <a:r>
              <a:rPr lang="uk-UA" sz="1200" dirty="0">
                <a:solidFill>
                  <a:schemeClr val="bg1"/>
                </a:solidFill>
                <a:latin typeface="Calibri"/>
              </a:rPr>
              <a:t>»</a:t>
            </a:r>
            <a:r>
              <a:rPr lang="en-US" sz="1200" dirty="0">
                <a:solidFill>
                  <a:schemeClr val="accent6"/>
                </a:solidFill>
                <a:latin typeface="Calibri"/>
              </a:rPr>
              <a:t>| </a:t>
            </a:r>
            <a:r>
              <a:rPr lang="uk-UA" sz="1200" dirty="0">
                <a:solidFill>
                  <a:schemeClr val="bg1"/>
                </a:solidFill>
                <a:latin typeface="Calibri"/>
              </a:rPr>
              <a:t>Львів 05.20</a:t>
            </a:r>
            <a:r>
              <a:rPr lang="en-US" sz="1200" dirty="0">
                <a:solidFill>
                  <a:schemeClr val="bg1"/>
                </a:solidFill>
                <a:latin typeface="Calibri"/>
              </a:rPr>
              <a:t>20</a:t>
            </a:r>
            <a:endParaRPr lang="uk-UA" sz="12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1" name="Tytuł 1"/>
          <p:cNvSpPr txBox="1">
            <a:spLocks/>
          </p:cNvSpPr>
          <p:nvPr/>
        </p:nvSpPr>
        <p:spPr>
          <a:xfrm>
            <a:off x="0" y="2841780"/>
            <a:ext cx="4481990" cy="120032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400" b="1" dirty="0">
                <a:solidFill>
                  <a:schemeClr val="bg1"/>
                </a:solidFill>
              </a:rPr>
              <a:t>ПРОГРАМА </a:t>
            </a:r>
            <a:r>
              <a:rPr lang="uk-UA" sz="2400" b="1" kern="0" dirty="0">
                <a:solidFill>
                  <a:schemeClr val="bg1"/>
                </a:solidFill>
              </a:rPr>
              <a:t>КРЕДИТУВАННЯ КЛІЄНТІВ МСБ </a:t>
            </a:r>
          </a:p>
          <a:p>
            <a:pPr algn="l"/>
            <a:r>
              <a:rPr lang="uk-UA" sz="2400" b="1" dirty="0">
                <a:solidFill>
                  <a:schemeClr val="bg1"/>
                </a:solidFill>
              </a:rPr>
              <a:t>«ДОСТУПНІ КРЕДИТИ 5-7-9%»</a:t>
            </a:r>
            <a:endParaRPr lang="ru-RU" sz="2400" b="1" cap="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67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Національна спілка кінематографістів України">
            <a:extLst>
              <a:ext uri="{FF2B5EF4-FFF2-40B4-BE49-F238E27FC236}">
                <a16:creationId xmlns:a16="http://schemas.microsoft.com/office/drawing/2014/main" id="{46BB1BBE-F7E8-4D93-A970-5BCA10587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3228">
            <a:off x="429847" y="4408882"/>
            <a:ext cx="490240" cy="652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ole tekstowe 4"/>
          <p:cNvSpPr txBox="1">
            <a:spLocks noChangeArrowheads="1"/>
          </p:cNvSpPr>
          <p:nvPr/>
        </p:nvSpPr>
        <p:spPr bwMode="auto">
          <a:xfrm>
            <a:off x="1240321" y="805590"/>
            <a:ext cx="7260756" cy="276999"/>
          </a:xfrm>
          <a:prstGeom prst="rect">
            <a:avLst/>
          </a:prstGeom>
          <a:solidFill>
            <a:srgbClr val="ED8B00"/>
          </a:solidFill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uk-UA" sz="1200" b="1" dirty="0">
                <a:solidFill>
                  <a:schemeClr val="bg1"/>
                </a:solidFill>
                <a:latin typeface="+mj-lt"/>
                <a:cs typeface="Calibri" pitchFamily="34" charset="0"/>
              </a:rPr>
              <a:t>Діючий бізнес</a:t>
            </a:r>
            <a:endParaRPr lang="pl-PL" sz="1200" b="1" dirty="0">
              <a:solidFill>
                <a:schemeClr val="bg1"/>
              </a:solidFill>
              <a:latin typeface="+mj-lt"/>
              <a:cs typeface="Calibri" pitchFamily="34" charset="0"/>
            </a:endParaRPr>
          </a:p>
        </p:txBody>
      </p:sp>
      <p:sp>
        <p:nvSpPr>
          <p:cNvPr id="11" name="pole tekstowe 4"/>
          <p:cNvSpPr txBox="1">
            <a:spLocks noChangeArrowheads="1"/>
          </p:cNvSpPr>
          <p:nvPr/>
        </p:nvSpPr>
        <p:spPr bwMode="auto">
          <a:xfrm>
            <a:off x="3088643" y="1275854"/>
            <a:ext cx="3754304" cy="276999"/>
          </a:xfrm>
          <a:prstGeom prst="rect">
            <a:avLst/>
          </a:prstGeom>
          <a:solidFill>
            <a:schemeClr val="bg1"/>
          </a:solidFill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Ведення господарської діяльності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більше 12 міс.</a:t>
            </a:r>
            <a:endParaRPr lang="pl-PL" sz="1100" b="1" dirty="0">
              <a:solidFill>
                <a:schemeClr val="accent1">
                  <a:lumMod val="50000"/>
                </a:schemeClr>
              </a:solidFill>
              <a:latin typeface="+mj-lt"/>
              <a:cs typeface="Calibri" pitchFamily="34" charset="0"/>
            </a:endParaRPr>
          </a:p>
        </p:txBody>
      </p:sp>
      <p:sp>
        <p:nvSpPr>
          <p:cNvPr id="13" name="pole tekstowe 4"/>
          <p:cNvSpPr txBox="1">
            <a:spLocks noChangeArrowheads="1"/>
          </p:cNvSpPr>
          <p:nvPr/>
        </p:nvSpPr>
        <p:spPr bwMode="auto">
          <a:xfrm>
            <a:off x="2648037" y="1638472"/>
            <a:ext cx="4635515" cy="600164"/>
          </a:xfrm>
          <a:prstGeom prst="rect">
            <a:avLst/>
          </a:prstGeom>
          <a:solidFill>
            <a:schemeClr val="bg1"/>
          </a:solidFill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Прибуткова господарська діяльність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 хоча б за один і з двох  останніх звітних років</a:t>
            </a:r>
            <a:r>
              <a:rPr lang="en-US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 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(для річників) або 4 останніх кварталів наростаючим підсумком (для </a:t>
            </a:r>
            <a:r>
              <a:rPr lang="uk-UA" sz="1100" dirty="0" err="1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квартальників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/сезонного бізнесу)</a:t>
            </a:r>
            <a:endParaRPr lang="pl-PL" sz="1100" dirty="0">
              <a:solidFill>
                <a:schemeClr val="accent1">
                  <a:lumMod val="50000"/>
                </a:schemeClr>
              </a:solidFill>
              <a:latin typeface="+mj-lt"/>
              <a:cs typeface="Calibri" pitchFamily="34" charset="0"/>
            </a:endParaRPr>
          </a:p>
        </p:txBody>
      </p:sp>
      <p:sp>
        <p:nvSpPr>
          <p:cNvPr id="15" name="pole tekstowe 4"/>
          <p:cNvSpPr txBox="1">
            <a:spLocks noChangeArrowheads="1"/>
          </p:cNvSpPr>
          <p:nvPr/>
        </p:nvSpPr>
        <p:spPr bwMode="auto">
          <a:xfrm>
            <a:off x="1203351" y="2322389"/>
            <a:ext cx="7335815" cy="667875"/>
          </a:xfrm>
          <a:prstGeom prst="rect">
            <a:avLst/>
          </a:prstGeom>
          <a:solidFill>
            <a:schemeClr val="bg1"/>
          </a:solidFill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Річний дохід від діяльності </a:t>
            </a:r>
            <a:r>
              <a:rPr lang="uk-UA" sz="12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не більше 100 млн. грн., </a:t>
            </a:r>
          </a:p>
          <a:p>
            <a:pPr algn="ctr" eaLnBrk="1" hangingPunct="1"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uk-UA" sz="1200" dirty="0">
                <a:solidFill>
                  <a:schemeClr val="tx2"/>
                </a:solidFill>
                <a:latin typeface="+mj-lt"/>
                <a:cs typeface="Calibri" pitchFamily="34" charset="0"/>
              </a:rPr>
              <a:t>при рефінансуванні </a:t>
            </a:r>
            <a:r>
              <a:rPr lang="uk-UA" sz="1200" b="1" dirty="0">
                <a:solidFill>
                  <a:schemeClr val="tx2"/>
                </a:solidFill>
                <a:latin typeface="+mj-lt"/>
                <a:cs typeface="Calibri" pitchFamily="34" charset="0"/>
              </a:rPr>
              <a:t>не більше 10 млн. євро</a:t>
            </a:r>
            <a:r>
              <a:rPr lang="uk-UA" sz="1200" dirty="0">
                <a:solidFill>
                  <a:schemeClr val="tx2"/>
                </a:solidFill>
                <a:latin typeface="+mj-lt"/>
                <a:cs typeface="Calibri" pitchFamily="34" charset="0"/>
              </a:rPr>
              <a:t> (еквівалент за середньорічним курсом НБУ)</a:t>
            </a:r>
            <a:br>
              <a:rPr lang="uk-UA" sz="1200" b="1" dirty="0">
                <a:solidFill>
                  <a:schemeClr val="tx2"/>
                </a:solidFill>
                <a:latin typeface="+mj-lt"/>
                <a:cs typeface="Calibri" pitchFamily="34" charset="0"/>
              </a:rPr>
            </a:br>
            <a:r>
              <a:rPr lang="uk-UA" sz="1100" b="1" i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(на основі консолідованих даних по пов’язаних компаніях)</a:t>
            </a:r>
            <a:endParaRPr lang="pl-PL" sz="1100" b="1" i="1" dirty="0">
              <a:solidFill>
                <a:schemeClr val="accent1">
                  <a:lumMod val="50000"/>
                </a:schemeClr>
              </a:solidFill>
              <a:latin typeface="+mj-lt"/>
              <a:cs typeface="Calibri" pitchFamily="34" charset="0"/>
            </a:endParaRPr>
          </a:p>
        </p:txBody>
      </p:sp>
      <p:sp>
        <p:nvSpPr>
          <p:cNvPr id="16" name="pole tekstowe 4"/>
          <p:cNvSpPr txBox="1">
            <a:spLocks noChangeArrowheads="1"/>
          </p:cNvSpPr>
          <p:nvPr/>
        </p:nvSpPr>
        <p:spPr bwMode="auto">
          <a:xfrm>
            <a:off x="622601" y="4665901"/>
            <a:ext cx="7574657" cy="430887"/>
          </a:xfrm>
          <a:prstGeom prst="rect">
            <a:avLst/>
          </a:prstGeom>
          <a:noFill/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FF6600"/>
              </a:buClr>
              <a:buSzPct val="70000"/>
            </a:pP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Загальний обсяг державної підтримки, отриманий Клієнтом протягом будь-якого </a:t>
            </a:r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трирічного періоду 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реалізації Програми, не може перевищувати еквіваленту </a:t>
            </a:r>
            <a:r>
              <a:rPr lang="uk-UA" sz="1100" b="1" dirty="0">
                <a:solidFill>
                  <a:schemeClr val="accent6"/>
                </a:solidFill>
                <a:latin typeface="+mj-lt"/>
                <a:cs typeface="Calibri" pitchFamily="34" charset="0"/>
              </a:rPr>
              <a:t>200 000 євро 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cs typeface="Calibri" pitchFamily="34" charset="0"/>
              </a:rPr>
              <a:t>(на основі консолідованих даних по пов’язаних компаніях)</a:t>
            </a:r>
            <a:endParaRPr lang="pl-PL" sz="1100" dirty="0">
              <a:solidFill>
                <a:schemeClr val="accent1">
                  <a:lumMod val="50000"/>
                </a:schemeClr>
              </a:solidFill>
              <a:cs typeface="Calibri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06515" y="175234"/>
            <a:ext cx="4759280" cy="31794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none" baseline="0">
                <a:solidFill>
                  <a:srgbClr val="ED8B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800" dirty="0"/>
              <a:t>Портрет учасника Програми</a:t>
            </a:r>
          </a:p>
        </p:txBody>
      </p:sp>
      <p:pic>
        <p:nvPicPr>
          <p:cNvPr id="18" name="Picture 6" descr="C:\Users\Irina\Desktop\coins.png">
            <a:extLst>
              <a:ext uri="{FF2B5EF4-FFF2-40B4-BE49-F238E27FC236}">
                <a16:creationId xmlns:a16="http://schemas.microsoft.com/office/drawing/2014/main" id="{DAF371BB-7403-4386-BAB3-398DE3CBE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66" y="2492687"/>
            <a:ext cx="29892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C:\Users\Irina\Desktop\checklist.png">
            <a:extLst>
              <a:ext uri="{FF2B5EF4-FFF2-40B4-BE49-F238E27FC236}">
                <a16:creationId xmlns:a16="http://schemas.microsoft.com/office/drawing/2014/main" id="{EFE0AAD9-0312-4ACC-870E-D52226EB1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01" y="1719857"/>
            <a:ext cx="245573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>
            <a:extLst>
              <a:ext uri="{FF2B5EF4-FFF2-40B4-BE49-F238E27FC236}">
                <a16:creationId xmlns:a16="http://schemas.microsoft.com/office/drawing/2014/main" id="{0E880702-8C96-49A4-B589-136D62739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50" y="1215317"/>
            <a:ext cx="447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pole tekstowe 4">
            <a:extLst>
              <a:ext uri="{FF2B5EF4-FFF2-40B4-BE49-F238E27FC236}">
                <a16:creationId xmlns:a16="http://schemas.microsoft.com/office/drawing/2014/main" id="{89E7E327-089D-4029-805C-40F0E0FCB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321" y="3040407"/>
            <a:ext cx="7335815" cy="600164"/>
          </a:xfrm>
          <a:prstGeom prst="rect">
            <a:avLst/>
          </a:prstGeom>
          <a:solidFill>
            <a:schemeClr val="bg1"/>
          </a:solidFill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Обмеження щодо виду діяльності: </a:t>
            </a:r>
          </a:p>
          <a:p>
            <a:pPr marL="214313" indent="-214313" algn="ctr">
              <a:buBlip>
                <a:blip r:embed="rId6"/>
              </a:buBlip>
            </a:pP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виробництво та/або реалізація зброї, алкогольних та тютюнових виробів;</a:t>
            </a:r>
          </a:p>
          <a:p>
            <a:pPr marL="214313" indent="-214313" algn="ctr">
              <a:buBlip>
                <a:blip r:embed="rId6"/>
              </a:buBlip>
            </a:pP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надання нерухомості в оренду</a:t>
            </a:r>
          </a:p>
        </p:txBody>
      </p:sp>
      <p:sp>
        <p:nvSpPr>
          <p:cNvPr id="24" name="pole tekstowe 4">
            <a:extLst>
              <a:ext uri="{FF2B5EF4-FFF2-40B4-BE49-F238E27FC236}">
                <a16:creationId xmlns:a16="http://schemas.microsoft.com/office/drawing/2014/main" id="{5EEEC172-DFD3-4335-AA7E-1D4C18D91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321" y="3808077"/>
            <a:ext cx="7335815" cy="261610"/>
          </a:xfrm>
          <a:prstGeom prst="rect">
            <a:avLst/>
          </a:prstGeom>
          <a:solidFill>
            <a:schemeClr val="bg1"/>
          </a:solidFill>
          <a:ln w="9525" cap="rnd">
            <a:noFill/>
            <a:round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uk-UA" sz="11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Відмінна ділова репутація </a:t>
            </a:r>
            <a:r>
              <a:rPr lang="uk-UA" sz="1100" dirty="0">
                <a:solidFill>
                  <a:schemeClr val="accent1">
                    <a:lumMod val="50000"/>
                  </a:schemeClr>
                </a:solidFill>
                <a:latin typeface="+mj-lt"/>
                <a:cs typeface="Calibri" pitchFamily="34" charset="0"/>
              </a:rPr>
              <a:t>(зокрема, позитивна кредитна історія, відсутність заборгованості по сплаті податків/зборів)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45AAC1B8-AE14-4B78-8877-53AD1E2F63D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72" y="3771482"/>
            <a:ext cx="380929" cy="334800"/>
          </a:xfrm>
          <a:prstGeom prst="rect">
            <a:avLst/>
          </a:prstGeom>
        </p:spPr>
      </p:pic>
      <p:pic>
        <p:nvPicPr>
          <p:cNvPr id="2052" name="Picture 4" descr="Forbidden sign — Stock Vector © leopolis #11482590">
            <a:extLst>
              <a:ext uri="{FF2B5EF4-FFF2-40B4-BE49-F238E27FC236}">
                <a16:creationId xmlns:a16="http://schemas.microsoft.com/office/drawing/2014/main" id="{DAD4F2B6-C531-4839-8F3D-E5F36A1B9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3810" y="3164968"/>
            <a:ext cx="354940" cy="35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60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581" y="79598"/>
            <a:ext cx="6660000" cy="303784"/>
          </a:xfrm>
        </p:spPr>
        <p:txBody>
          <a:bodyPr>
            <a:noAutofit/>
          </a:bodyPr>
          <a:lstStyle/>
          <a:p>
            <a:r>
              <a:rPr lang="uk-UA" sz="2000" dirty="0"/>
              <a:t>Опис Продукту в межах Програми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/>
        </p:nvGraphicFramePr>
        <p:xfrm>
          <a:off x="119043" y="558010"/>
          <a:ext cx="8905913" cy="4372788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302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3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350"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5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Сегмент клієнта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000" b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ЮО та ФОП</a:t>
                      </a:r>
                      <a:endParaRPr lang="ru-RU" sz="1000" b="1" u="non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53878174"/>
                  </a:ext>
                </a:extLst>
              </a:tr>
              <a:tr h="1196430">
                <a:tc>
                  <a:txBody>
                    <a:bodyPr/>
                    <a:lstStyle/>
                    <a:p>
                      <a:pPr algn="l" fontAlgn="ctr"/>
                      <a:r>
                        <a:rPr lang="uk-UA" sz="105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Цільове використання кредитних коштів</a:t>
                      </a:r>
                      <a:endParaRPr lang="uk-UA" sz="1050" b="1" i="0" u="none" strike="noStrike" dirty="0">
                        <a:solidFill>
                          <a:schemeClr val="accent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8763" marR="0" lvl="0" indent="-17145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uk-UA" sz="1000" b="1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</a:t>
                      </a: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ридбання та/або модернізація ОЗ, комерційної нерухомості </a:t>
                      </a:r>
                      <a:r>
                        <a:rPr lang="uk-UA" sz="1000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(без права подальшої передачі її в оренду)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 виключенням придбання ТЗ </a:t>
                      </a:r>
                      <a:r>
                        <a:rPr lang="uk-UA" sz="1000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(крім тих, що використовуватимуться в комерційних та виробничих цілях)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 </a:t>
                      </a:r>
                      <a:r>
                        <a:rPr lang="uk-UA" sz="10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У вартість інвестиційного проекту можна включати вартість доставки/монтажу/налагодження об’єкту інвестиції</a:t>
                      </a:r>
                    </a:p>
                    <a:p>
                      <a:pPr marL="258763" marR="0" lvl="0" indent="-17145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uk-UA" sz="1000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дійснення </a:t>
                      </a: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будівництва, реконструкції, ремонту в приміщеннях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, у яких Позичальник веде основну господарську діяльність </a:t>
                      </a:r>
                      <a:r>
                        <a:rPr lang="uk-UA" sz="1000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(крім офісних приміщень)</a:t>
                      </a:r>
                    </a:p>
                    <a:p>
                      <a:pPr marL="258763" marR="0" lvl="0" indent="-17145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Придбання об’єктів права інтелектуальної власності,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за договорами комерційної концесії (франчайзингу), пов’язаних із реалізацією Позичальником інвестиційного проекту</a:t>
                      </a:r>
                    </a:p>
                    <a:p>
                      <a:pPr marL="258763" marR="0" lvl="0" indent="-17145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Рефінансування 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раніше виданих кредитів в інших банках</a:t>
                      </a:r>
                      <a:endParaRPr lang="uk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822">
                <a:tc>
                  <a:txBody>
                    <a:bodyPr/>
                    <a:lstStyle/>
                    <a:p>
                      <a:pPr algn="l" fontAlgn="ctr"/>
                      <a:r>
                        <a:rPr lang="uk-UA" sz="1050" b="1" i="0" u="none" strike="noStrike" dirty="0">
                          <a:solidFill>
                            <a:schemeClr val="accent6"/>
                          </a:solidFill>
                          <a:effectLst/>
                          <a:latin typeface="+mn-lt"/>
                        </a:rPr>
                        <a:t>Надання кредиту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Безпосередньо на рахунок продавця / </a:t>
                      </a:r>
                      <a:r>
                        <a:rPr lang="uk-UA" sz="10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постачальника</a:t>
                      </a:r>
                      <a:r>
                        <a:rPr lang="en-US" sz="1000" b="1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000" b="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(за виключенням кредитів на рефінансування)</a:t>
                      </a:r>
                      <a:endParaRPr lang="uk-UA" sz="10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8566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Строк кредиту</a:t>
                      </a:r>
                      <a:endParaRPr lang="ru-RU" sz="1050" b="1" i="0" u="none" strike="noStrike" dirty="0">
                        <a:solidFill>
                          <a:schemeClr val="accent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uk-UA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60 місяців</a:t>
                      </a:r>
                      <a:endParaRPr lang="uk-UA" sz="1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8288226"/>
                  </a:ext>
                </a:extLst>
              </a:tr>
              <a:tr h="2238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kern="1200" dirty="0" err="1">
                          <a:solidFill>
                            <a:schemeClr val="accent6"/>
                          </a:solidFill>
                          <a:effectLst/>
                        </a:rPr>
                        <a:t>Графік</a:t>
                      </a:r>
                      <a:r>
                        <a:rPr lang="ru-RU" sz="1050" b="1" u="none" strike="noStrike" kern="1200" dirty="0">
                          <a:solidFill>
                            <a:schemeClr val="accent6"/>
                          </a:solidFill>
                          <a:effectLst/>
                        </a:rPr>
                        <a:t> </a:t>
                      </a:r>
                      <a:r>
                        <a:rPr lang="ru-RU" sz="1050" b="1" u="none" strike="noStrike" kern="1200" dirty="0" err="1">
                          <a:solidFill>
                            <a:schemeClr val="accent6"/>
                          </a:solidFill>
                          <a:effectLst/>
                        </a:rPr>
                        <a:t>погашення</a:t>
                      </a:r>
                      <a:endParaRPr lang="ru-RU" sz="1050" b="1" u="none" strike="noStrike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uk-UA" sz="10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Класичний з максимальним відтермінуванням сплати тіла кредиту </a:t>
                      </a:r>
                      <a:r>
                        <a:rPr lang="uk-UA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6 міс.</a:t>
                      </a:r>
                      <a:endParaRPr lang="uk-UA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7005349"/>
                  </a:ext>
                </a:extLst>
              </a:tr>
              <a:tr h="244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Максимальна сума</a:t>
                      </a:r>
                      <a:endParaRPr lang="ru-RU" sz="1050" b="1" i="0" u="none" strike="noStrike" dirty="0">
                        <a:solidFill>
                          <a:schemeClr val="accent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uk-UA" sz="120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необмежена</a:t>
                      </a:r>
                      <a:endParaRPr lang="uk-UA" sz="100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338"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050" b="1" u="none" strike="noStrike" kern="1200" dirty="0">
                          <a:solidFill>
                            <a:schemeClr val="accent6"/>
                          </a:solidFill>
                          <a:effectLst/>
                        </a:rPr>
                        <a:t>Участь </a:t>
                      </a:r>
                      <a:r>
                        <a:rPr lang="ru-RU" sz="1050" b="1" u="none" strike="noStrike" kern="1200" dirty="0" err="1">
                          <a:solidFill>
                            <a:schemeClr val="accent6"/>
                          </a:solidFill>
                          <a:effectLst/>
                        </a:rPr>
                        <a:t>власними</a:t>
                      </a:r>
                      <a:r>
                        <a:rPr lang="ru-RU" sz="1050" b="1" u="none" strike="noStrike" kern="1200" dirty="0">
                          <a:solidFill>
                            <a:schemeClr val="accent6"/>
                          </a:solidFill>
                          <a:effectLst/>
                        </a:rPr>
                        <a:t> коштами</a:t>
                      </a:r>
                      <a:endParaRPr lang="ru-RU" sz="1050" b="1" u="none" strike="noStrike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8763" marR="0" lvl="0" indent="-17145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 </a:t>
                      </a: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неплатників ПДВ</a:t>
                      </a:r>
                    </a:p>
                    <a:p>
                      <a:pPr marL="258763" marR="0" lvl="0" indent="-17145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 </a:t>
                      </a: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платників ПДВ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689"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uk-UA" sz="1050" b="1" u="none" strike="noStrike" kern="1200" dirty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endParaRPr lang="ru-RU" sz="1050" b="1" u="none" strike="noStrike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uk-UA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Об’єкт інвестицій та/або інше ліквідне майно + порука власника бізнесу. </a:t>
                      </a:r>
                      <a:r>
                        <a:rPr lang="uk-UA" sz="1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Забороняється видавати кредит під заставу майнових прав на вклад.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40035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uk-UA" sz="105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Мах % ставка</a:t>
                      </a:r>
                      <a:endParaRPr lang="uk-UA" sz="1050" b="1" i="0" u="none" strike="noStrike" dirty="0">
                        <a:solidFill>
                          <a:schemeClr val="accent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en-US" sz="1000" b="0" kern="1200" dirty="0">
                          <a:solidFill>
                            <a:schemeClr val="tx2"/>
                          </a:solidFill>
                          <a:effectLst/>
                        </a:rPr>
                        <a:t>UIRD </a:t>
                      </a:r>
                      <a:r>
                        <a:rPr lang="uk-UA" sz="1000" b="0" kern="1200" dirty="0">
                          <a:solidFill>
                            <a:schemeClr val="tx2"/>
                          </a:solidFill>
                          <a:effectLst/>
                        </a:rPr>
                        <a:t>3М + 5% </a:t>
                      </a:r>
                      <a:endParaRPr lang="uk-UA" sz="1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uk-UA" sz="1050" b="1" u="none" strike="noStrike" kern="1200" dirty="0">
                          <a:solidFill>
                            <a:schemeClr val="accent6"/>
                          </a:solidFill>
                          <a:effectLst/>
                        </a:rPr>
                        <a:t>% ставка для Клієнта </a:t>
                      </a:r>
                      <a:endParaRPr lang="uk-UA" sz="1050" b="1" u="none" strike="noStrike" kern="1200" dirty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uk-UA" sz="1400" b="1" kern="1200" dirty="0">
                          <a:solidFill>
                            <a:schemeClr val="accent6"/>
                          </a:solidFill>
                          <a:effectLst/>
                        </a:rPr>
                        <a:t>5-7%</a:t>
                      </a:r>
                      <a:r>
                        <a:rPr lang="uk-UA" sz="105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- </a:t>
                      </a:r>
                      <a:r>
                        <a:rPr lang="uk-UA" sz="1000" i="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клієнтів з виручкою від 0 до 50 млн. грн</a:t>
                      </a:r>
                      <a:r>
                        <a:rPr lang="uk-UA" sz="1000" b="0" i="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</a:t>
                      </a:r>
                      <a:r>
                        <a:rPr lang="uk-UA" sz="1400" b="1" kern="1200" dirty="0">
                          <a:solidFill>
                            <a:schemeClr val="accent6"/>
                          </a:solidFill>
                          <a:effectLst/>
                        </a:rPr>
                        <a:t>9% </a:t>
                      </a:r>
                      <a:r>
                        <a:rPr lang="uk-UA" sz="1000" kern="1200" dirty="0">
                          <a:solidFill>
                            <a:schemeClr val="tx2"/>
                          </a:solidFill>
                          <a:effectLst/>
                        </a:rPr>
                        <a:t>- </a:t>
                      </a:r>
                      <a:r>
                        <a:rPr lang="uk-UA" sz="1000" i="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 клієнтів з виручкою від 50 до 100 млн. грн</a:t>
                      </a:r>
                      <a:endParaRPr lang="uk-UA" sz="1000" kern="1200" dirty="0">
                        <a:solidFill>
                          <a:schemeClr val="tx2"/>
                        </a:solidFill>
                        <a:effectLst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7660816"/>
                  </a:ext>
                </a:extLst>
              </a:tr>
              <a:tr h="3411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solidFill>
                            <a:schemeClr val="accent6"/>
                          </a:solidFill>
                          <a:effectLst/>
                        </a:rPr>
                        <a:t>Комісія за </a:t>
                      </a:r>
                      <a:r>
                        <a:rPr lang="ru-RU" sz="1050" b="1" u="none" strike="noStrike" dirty="0" err="1">
                          <a:solidFill>
                            <a:schemeClr val="accent6"/>
                          </a:solidFill>
                          <a:effectLst/>
                        </a:rPr>
                        <a:t>видачу</a:t>
                      </a:r>
                      <a:endParaRPr lang="ru-RU" sz="1050" b="1" i="0" u="none" strike="noStrike" dirty="0">
                        <a:solidFill>
                          <a:schemeClr val="accent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7313" indent="0" algn="just" fontAlgn="ctr"/>
                      <a:r>
                        <a:rPr lang="uk-UA" sz="1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0,5%</a:t>
                      </a:r>
                      <a:r>
                        <a:rPr lang="uk-UA" sz="100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від суми кредиту</a:t>
                      </a:r>
                      <a:endParaRPr lang="uk-UA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06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увати 2">
            <a:extLst>
              <a:ext uri="{FF2B5EF4-FFF2-40B4-BE49-F238E27FC236}">
                <a16:creationId xmlns:a16="http://schemas.microsoft.com/office/drawing/2014/main" id="{BBF53D11-C451-4291-AA15-5A751347F3A0}"/>
              </a:ext>
            </a:extLst>
          </p:cNvPr>
          <p:cNvGrpSpPr/>
          <p:nvPr/>
        </p:nvGrpSpPr>
        <p:grpSpPr>
          <a:xfrm>
            <a:off x="775358" y="1462051"/>
            <a:ext cx="2025225" cy="1937378"/>
            <a:chOff x="2571192" y="1216307"/>
            <a:chExt cx="2025225" cy="193737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4218A5E-FDA8-436C-B431-48CCD51F312F}"/>
                </a:ext>
              </a:extLst>
            </p:cNvPr>
            <p:cNvSpPr txBox="1"/>
            <p:nvPr/>
          </p:nvSpPr>
          <p:spPr>
            <a:xfrm>
              <a:off x="2571192" y="1584025"/>
              <a:ext cx="202522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9600" b="1" dirty="0">
                  <a:solidFill>
                    <a:schemeClr val="accent6"/>
                  </a:solidFill>
                </a:rPr>
                <a:t>5%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58B9194-3F25-473C-8929-8020C3D34ECC}"/>
                </a:ext>
              </a:extLst>
            </p:cNvPr>
            <p:cNvSpPr txBox="1"/>
            <p:nvPr/>
          </p:nvSpPr>
          <p:spPr>
            <a:xfrm>
              <a:off x="2953734" y="1216307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b="1" dirty="0">
                  <a:solidFill>
                    <a:schemeClr val="tx2"/>
                  </a:solidFill>
                </a:rPr>
                <a:t>0-50 млн. грн.</a:t>
              </a:r>
            </a:p>
          </p:txBody>
        </p:sp>
      </p:grpSp>
      <p:grpSp>
        <p:nvGrpSpPr>
          <p:cNvPr id="4" name="Групувати 3">
            <a:extLst>
              <a:ext uri="{FF2B5EF4-FFF2-40B4-BE49-F238E27FC236}">
                <a16:creationId xmlns:a16="http://schemas.microsoft.com/office/drawing/2014/main" id="{A0260224-D91D-4B58-AEEF-A389C450DF48}"/>
              </a:ext>
            </a:extLst>
          </p:cNvPr>
          <p:cNvGrpSpPr/>
          <p:nvPr/>
        </p:nvGrpSpPr>
        <p:grpSpPr>
          <a:xfrm>
            <a:off x="3739377" y="1472494"/>
            <a:ext cx="2025225" cy="1896351"/>
            <a:chOff x="4888069" y="1257334"/>
            <a:chExt cx="2025225" cy="189635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AE4B238-5DCC-463B-93BE-19B71288881F}"/>
                </a:ext>
              </a:extLst>
            </p:cNvPr>
            <p:cNvSpPr txBox="1"/>
            <p:nvPr/>
          </p:nvSpPr>
          <p:spPr>
            <a:xfrm>
              <a:off x="4888069" y="1584025"/>
              <a:ext cx="202522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9600" b="1" dirty="0">
                  <a:solidFill>
                    <a:schemeClr val="accent6"/>
                  </a:solidFill>
                </a:rPr>
                <a:t>7%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2AE881A-2F79-43EA-ACFF-8FA13EBA0A0D}"/>
                </a:ext>
              </a:extLst>
            </p:cNvPr>
            <p:cNvSpPr txBox="1"/>
            <p:nvPr/>
          </p:nvSpPr>
          <p:spPr>
            <a:xfrm>
              <a:off x="5224459" y="1257334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b="1" dirty="0">
                  <a:solidFill>
                    <a:schemeClr val="tx2"/>
                  </a:solidFill>
                </a:rPr>
                <a:t>0-50 млн. грн.</a:t>
              </a:r>
            </a:p>
          </p:txBody>
        </p:sp>
      </p:grpSp>
      <p:grpSp>
        <p:nvGrpSpPr>
          <p:cNvPr id="14" name="Групувати 13">
            <a:extLst>
              <a:ext uri="{FF2B5EF4-FFF2-40B4-BE49-F238E27FC236}">
                <a16:creationId xmlns:a16="http://schemas.microsoft.com/office/drawing/2014/main" id="{B25EE4A9-B43B-4DF1-A9A5-5C8B3728D85D}"/>
              </a:ext>
            </a:extLst>
          </p:cNvPr>
          <p:cNvGrpSpPr/>
          <p:nvPr/>
        </p:nvGrpSpPr>
        <p:grpSpPr>
          <a:xfrm>
            <a:off x="6986929" y="1472494"/>
            <a:ext cx="2025225" cy="1949419"/>
            <a:chOff x="7118775" y="1250187"/>
            <a:chExt cx="2025225" cy="194941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8E1C165-8E2D-48E2-8775-869566A30741}"/>
                </a:ext>
              </a:extLst>
            </p:cNvPr>
            <p:cNvSpPr txBox="1"/>
            <p:nvPr/>
          </p:nvSpPr>
          <p:spPr>
            <a:xfrm>
              <a:off x="7118775" y="1629946"/>
              <a:ext cx="2025225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9600" b="1" dirty="0">
                  <a:solidFill>
                    <a:schemeClr val="accent6"/>
                  </a:solidFill>
                </a:rPr>
                <a:t>9%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9F18CD9-C545-4D0F-A384-8EBCF876C222}"/>
                </a:ext>
              </a:extLst>
            </p:cNvPr>
            <p:cNvSpPr txBox="1"/>
            <p:nvPr/>
          </p:nvSpPr>
          <p:spPr>
            <a:xfrm>
              <a:off x="7434756" y="1250187"/>
              <a:ext cx="15047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b="1" dirty="0">
                  <a:solidFill>
                    <a:schemeClr val="tx2"/>
                  </a:solidFill>
                </a:rPr>
                <a:t>50-100 млн. грн.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45796FC2-3634-4093-A9AA-F83CDBD55B03}"/>
              </a:ext>
            </a:extLst>
          </p:cNvPr>
          <p:cNvSpPr txBox="1"/>
          <p:nvPr/>
        </p:nvSpPr>
        <p:spPr>
          <a:xfrm>
            <a:off x="-21512" y="1200440"/>
            <a:ext cx="1353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tx2"/>
                </a:solidFill>
              </a:rPr>
              <a:t>Річний дохід</a:t>
            </a:r>
          </a:p>
          <a:p>
            <a:r>
              <a:rPr lang="uk-UA" sz="1200" b="1" i="1" dirty="0">
                <a:solidFill>
                  <a:schemeClr val="tx2"/>
                </a:solidFill>
              </a:rPr>
              <a:t>Групи пов’язаних компаній Позичальника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F5590D-80B7-48DD-867E-B484017D3237}"/>
              </a:ext>
            </a:extLst>
          </p:cNvPr>
          <p:cNvSpPr txBox="1"/>
          <p:nvPr/>
        </p:nvSpPr>
        <p:spPr>
          <a:xfrm>
            <a:off x="6019760" y="3885167"/>
            <a:ext cx="2025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00" dirty="0">
                <a:solidFill>
                  <a:schemeClr val="tx2"/>
                </a:solidFill>
              </a:rPr>
              <a:t>-0,5% за кожного нового працівника на групу пов’язаних компаній</a:t>
            </a:r>
          </a:p>
        </p:txBody>
      </p:sp>
      <p:grpSp>
        <p:nvGrpSpPr>
          <p:cNvPr id="28" name="Групувати 27">
            <a:extLst>
              <a:ext uri="{FF2B5EF4-FFF2-40B4-BE49-F238E27FC236}">
                <a16:creationId xmlns:a16="http://schemas.microsoft.com/office/drawing/2014/main" id="{4B3D29E9-28E6-41A4-8D82-F6E0DC214053}"/>
              </a:ext>
            </a:extLst>
          </p:cNvPr>
          <p:cNvGrpSpPr/>
          <p:nvPr/>
        </p:nvGrpSpPr>
        <p:grpSpPr>
          <a:xfrm>
            <a:off x="1811212" y="2789278"/>
            <a:ext cx="2835284" cy="859962"/>
            <a:chOff x="186968" y="1918578"/>
            <a:chExt cx="2835284" cy="85996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FC7E18-12FF-4B9B-8154-06DA4D3649A4}"/>
                </a:ext>
              </a:extLst>
            </p:cNvPr>
            <p:cNvSpPr txBox="1"/>
            <p:nvPr/>
          </p:nvSpPr>
          <p:spPr>
            <a:xfrm>
              <a:off x="186968" y="2270709"/>
              <a:ext cx="283528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900" dirty="0">
                  <a:solidFill>
                    <a:schemeClr val="tx2"/>
                  </a:solidFill>
                </a:rPr>
                <a:t>+2 працівники</a:t>
              </a:r>
              <a:r>
                <a:rPr lang="en-US" sz="900" dirty="0">
                  <a:solidFill>
                    <a:schemeClr val="tx2"/>
                  </a:solidFill>
                </a:rPr>
                <a:t> </a:t>
              </a:r>
              <a:r>
                <a:rPr lang="uk-UA" sz="900" dirty="0">
                  <a:solidFill>
                    <a:schemeClr val="tx2"/>
                  </a:solidFill>
                </a:rPr>
                <a:t>на групу пов’язаних компаній впродовж 1-го кварталу дії договору / або</a:t>
              </a:r>
            </a:p>
            <a:p>
              <a:pPr algn="ctr"/>
              <a:r>
                <a:rPr lang="uk-UA" sz="900" dirty="0">
                  <a:solidFill>
                    <a:schemeClr val="tx2"/>
                  </a:solidFill>
                </a:rPr>
                <a:t>-0,5% за кожного нового працівника на групу</a:t>
              </a:r>
            </a:p>
          </p:txBody>
        </p:sp>
        <p:pic>
          <p:nvPicPr>
            <p:cNvPr id="24" name="Графіка 23" descr="Двоє чоловіків">
              <a:extLst>
                <a:ext uri="{FF2B5EF4-FFF2-40B4-BE49-F238E27FC236}">
                  <a16:creationId xmlns:a16="http://schemas.microsoft.com/office/drawing/2014/main" id="{FFA433EA-C52A-4316-A137-881C11A25F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130588" y="1918578"/>
              <a:ext cx="356943" cy="356943"/>
            </a:xfrm>
            <a:prstGeom prst="rect">
              <a:avLst/>
            </a:prstGeom>
          </p:spPr>
        </p:pic>
      </p:grpSp>
      <p:pic>
        <p:nvPicPr>
          <p:cNvPr id="26" name="Графіка 25" descr="Розширення бізнесу">
            <a:extLst>
              <a:ext uri="{FF2B5EF4-FFF2-40B4-BE49-F238E27FC236}">
                <a16:creationId xmlns:a16="http://schemas.microsoft.com/office/drawing/2014/main" id="{8CED7198-FD2A-4850-A7EB-5C56918107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82361" y="3507487"/>
            <a:ext cx="457200" cy="457200"/>
          </a:xfrm>
          <a:prstGeom prst="rect">
            <a:avLst/>
          </a:prstGeom>
        </p:spPr>
      </p:pic>
      <p:sp>
        <p:nvSpPr>
          <p:cNvPr id="34" name="Стрілка: розгорнута 33">
            <a:extLst>
              <a:ext uri="{FF2B5EF4-FFF2-40B4-BE49-F238E27FC236}">
                <a16:creationId xmlns:a16="http://schemas.microsoft.com/office/drawing/2014/main" id="{C9FD7A1B-EA14-4DEF-A184-AF89E8A0EAEB}"/>
              </a:ext>
            </a:extLst>
          </p:cNvPr>
          <p:cNvSpPr/>
          <p:nvPr/>
        </p:nvSpPr>
        <p:spPr>
          <a:xfrm rot="10800000">
            <a:off x="1595330" y="3707014"/>
            <a:ext cx="6404211" cy="651924"/>
          </a:xfrm>
          <a:prstGeom prst="uturnArrow">
            <a:avLst>
              <a:gd name="adj1" fmla="val 12624"/>
              <a:gd name="adj2" fmla="val 25000"/>
              <a:gd name="adj3" fmla="val 25000"/>
              <a:gd name="adj4" fmla="val 23124"/>
              <a:gd name="adj5" fmla="val 7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5" name="Стрілка: розгорнута 34">
            <a:extLst>
              <a:ext uri="{FF2B5EF4-FFF2-40B4-BE49-F238E27FC236}">
                <a16:creationId xmlns:a16="http://schemas.microsoft.com/office/drawing/2014/main" id="{8CAE344E-E307-4ACB-9520-4278F83B02BB}"/>
              </a:ext>
            </a:extLst>
          </p:cNvPr>
          <p:cNvSpPr/>
          <p:nvPr/>
        </p:nvSpPr>
        <p:spPr>
          <a:xfrm rot="10800000">
            <a:off x="1627288" y="3167665"/>
            <a:ext cx="3165652" cy="540062"/>
          </a:xfrm>
          <a:prstGeom prst="uturnArrow">
            <a:avLst>
              <a:gd name="adj1" fmla="val 12624"/>
              <a:gd name="adj2" fmla="val 25000"/>
              <a:gd name="adj3" fmla="val 25000"/>
              <a:gd name="adj4" fmla="val 23124"/>
              <a:gd name="adj5" fmla="val 7500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grpSp>
        <p:nvGrpSpPr>
          <p:cNvPr id="20" name="Групувати 19">
            <a:extLst>
              <a:ext uri="{FF2B5EF4-FFF2-40B4-BE49-F238E27FC236}">
                <a16:creationId xmlns:a16="http://schemas.microsoft.com/office/drawing/2014/main" id="{CC8208B7-6BCF-478D-92AB-70A199663788}"/>
              </a:ext>
            </a:extLst>
          </p:cNvPr>
          <p:cNvGrpSpPr/>
          <p:nvPr/>
        </p:nvGrpSpPr>
        <p:grpSpPr>
          <a:xfrm>
            <a:off x="179656" y="294303"/>
            <a:ext cx="7057868" cy="544309"/>
            <a:chOff x="124422" y="175234"/>
            <a:chExt cx="7057868" cy="544309"/>
          </a:xfrm>
        </p:grpSpPr>
        <p:sp>
          <p:nvSpPr>
            <p:cNvPr id="21" name="Заголовок 1">
              <a:extLst>
                <a:ext uri="{FF2B5EF4-FFF2-40B4-BE49-F238E27FC236}">
                  <a16:creationId xmlns:a16="http://schemas.microsoft.com/office/drawing/2014/main" id="{0AADDC45-0CFE-4879-8DC8-D79E328CC90D}"/>
                </a:ext>
              </a:extLst>
            </p:cNvPr>
            <p:cNvSpPr txBox="1">
              <a:spLocks/>
            </p:cNvSpPr>
            <p:nvPr/>
          </p:nvSpPr>
          <p:spPr>
            <a:xfrm>
              <a:off x="206515" y="175234"/>
              <a:ext cx="4759280" cy="317948"/>
            </a:xfrm>
            <a:prstGeom prst="rect">
              <a:avLst/>
            </a:prstGeom>
          </p:spPr>
          <p:txBody>
            <a:bodyPr vert="horz" lIns="68580" tIns="34290" rIns="68580" bIns="34290" rtlCol="0" anchor="t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2400" b="1" kern="1200" cap="none" baseline="0">
                  <a:solidFill>
                    <a:srgbClr val="ED8B00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uk-UA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ВІДСОТКОВА СТАВКА ДЛЯ КЛІЄНТА</a:t>
              </a:r>
            </a:p>
          </p:txBody>
        </p:sp>
        <p:grpSp>
          <p:nvGrpSpPr>
            <p:cNvPr id="22" name="Групувати 21">
              <a:extLst>
                <a:ext uri="{FF2B5EF4-FFF2-40B4-BE49-F238E27FC236}">
                  <a16:creationId xmlns:a16="http://schemas.microsoft.com/office/drawing/2014/main" id="{0BFEFBCD-DDEE-4FE5-9249-D9A3609E9EB5}"/>
                </a:ext>
              </a:extLst>
            </p:cNvPr>
            <p:cNvGrpSpPr/>
            <p:nvPr/>
          </p:nvGrpSpPr>
          <p:grpSpPr>
            <a:xfrm>
              <a:off x="124422" y="578335"/>
              <a:ext cx="7057868" cy="141208"/>
              <a:chOff x="184009" y="1965424"/>
              <a:chExt cx="6188192" cy="225026"/>
            </a:xfrm>
          </p:grpSpPr>
          <p:cxnSp>
            <p:nvCxnSpPr>
              <p:cNvPr id="23" name="Пряма сполучна лінія 22">
                <a:extLst>
                  <a:ext uri="{FF2B5EF4-FFF2-40B4-BE49-F238E27FC236}">
                    <a16:creationId xmlns:a16="http://schemas.microsoft.com/office/drawing/2014/main" id="{BA667CFA-ED44-4D1D-A55F-F6182847E5A4}"/>
                  </a:ext>
                </a:extLst>
              </p:cNvPr>
              <p:cNvCxnSpPr/>
              <p:nvPr/>
            </p:nvCxnSpPr>
            <p:spPr>
              <a:xfrm>
                <a:off x="251520" y="2078850"/>
                <a:ext cx="5985665" cy="0"/>
              </a:xfrm>
              <a:prstGeom prst="line">
                <a:avLst/>
              </a:prstGeom>
              <a:ln w="76200"/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25" name="Овал 24">
                <a:extLst>
                  <a:ext uri="{FF2B5EF4-FFF2-40B4-BE49-F238E27FC236}">
                    <a16:creationId xmlns:a16="http://schemas.microsoft.com/office/drawing/2014/main" id="{31750311-462E-4016-AF37-76CEFFED0651}"/>
                  </a:ext>
                </a:extLst>
              </p:cNvPr>
              <p:cNvSpPr/>
              <p:nvPr/>
            </p:nvSpPr>
            <p:spPr>
              <a:xfrm>
                <a:off x="6214682" y="1965425"/>
                <a:ext cx="157519" cy="225025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350"/>
              </a:p>
            </p:txBody>
          </p:sp>
          <p:sp>
            <p:nvSpPr>
              <p:cNvPr id="27" name="Овал 26">
                <a:extLst>
                  <a:ext uri="{FF2B5EF4-FFF2-40B4-BE49-F238E27FC236}">
                    <a16:creationId xmlns:a16="http://schemas.microsoft.com/office/drawing/2014/main" id="{C2F2A01D-5B37-4EFA-99CB-734FA380FCF8}"/>
                  </a:ext>
                </a:extLst>
              </p:cNvPr>
              <p:cNvSpPr/>
              <p:nvPr/>
            </p:nvSpPr>
            <p:spPr>
              <a:xfrm>
                <a:off x="184009" y="1965424"/>
                <a:ext cx="157519" cy="225025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034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10AF3-449F-4847-80BF-317CA5D3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0" y="104519"/>
            <a:ext cx="7020000" cy="540060"/>
          </a:xfrm>
        </p:spPr>
        <p:txBody>
          <a:bodyPr>
            <a:normAutofit fontScale="90000"/>
          </a:bodyPr>
          <a:lstStyle/>
          <a:p>
            <a:r>
              <a:rPr lang="uk-UA" dirty="0"/>
              <a:t>Додаткові антикризові заходи</a:t>
            </a:r>
            <a:br>
              <a:rPr lang="uk-UA" dirty="0"/>
            </a:br>
            <a:r>
              <a:rPr lang="uk-UA" sz="1300" i="1" dirty="0">
                <a:solidFill>
                  <a:schemeClr val="tx2"/>
                </a:solidFill>
              </a:rPr>
              <a:t>діють протягом карантину та ще 90 днів після його завершення</a:t>
            </a: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0720EDA2-1DD9-4E89-B237-657BD3A52A92}"/>
              </a:ext>
            </a:extLst>
          </p:cNvPr>
          <p:cNvSpPr/>
          <p:nvPr/>
        </p:nvSpPr>
        <p:spPr>
          <a:xfrm>
            <a:off x="234482" y="732007"/>
            <a:ext cx="4292513" cy="1074581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>
                <a:solidFill>
                  <a:schemeClr val="accent6"/>
                </a:solidFill>
              </a:rPr>
              <a:t>- Підтримка </a:t>
            </a:r>
            <a:r>
              <a:rPr lang="uk-UA" sz="1100" dirty="0" err="1">
                <a:solidFill>
                  <a:schemeClr val="accent6"/>
                </a:solidFill>
              </a:rPr>
              <a:t>інвестпроектів</a:t>
            </a:r>
            <a:r>
              <a:rPr lang="uk-UA" sz="1100" dirty="0">
                <a:solidFill>
                  <a:schemeClr val="accent6"/>
                </a:solidFill>
              </a:rPr>
              <a:t>, пов’язаних з виробництвом </a:t>
            </a:r>
            <a:r>
              <a:rPr lang="uk-UA" sz="1100" b="1" dirty="0">
                <a:solidFill>
                  <a:schemeClr val="accent6"/>
                </a:solidFill>
              </a:rPr>
              <a:t>лікарських засобів, медичних виробів, медичного обладнання</a:t>
            </a:r>
            <a:r>
              <a:rPr lang="uk-UA" sz="1100" dirty="0">
                <a:solidFill>
                  <a:schemeClr val="accent6"/>
                </a:solidFill>
              </a:rPr>
              <a:t> та рефінансування раніше виданих кредитів на вказані цілі</a:t>
            </a:r>
          </a:p>
          <a:p>
            <a:pPr algn="ctr"/>
            <a:endParaRPr lang="uk-UA" sz="1100" dirty="0">
              <a:solidFill>
                <a:schemeClr val="accent6"/>
              </a:solidFill>
            </a:endParaRPr>
          </a:p>
          <a:p>
            <a:pPr algn="ctr"/>
            <a:r>
              <a:rPr lang="uk-UA" sz="1100" dirty="0">
                <a:solidFill>
                  <a:schemeClr val="accent6"/>
                </a:solidFill>
              </a:rPr>
              <a:t>- Фінансування обігового капіталу для клієнтів, які займаються будь-якою незабороненою Програмою діяльністю</a:t>
            </a: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9B87CE12-BE43-480D-A118-AB2F2A632793}"/>
              </a:ext>
            </a:extLst>
          </p:cNvPr>
          <p:cNvSpPr/>
          <p:nvPr/>
        </p:nvSpPr>
        <p:spPr>
          <a:xfrm>
            <a:off x="4687872" y="732008"/>
            <a:ext cx="4282945" cy="1074581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accent6"/>
                </a:solidFill>
              </a:rPr>
              <a:t>Рефінансування існуючої заборгованості </a:t>
            </a:r>
            <a:r>
              <a:rPr lang="uk-UA" sz="1100" dirty="0">
                <a:solidFill>
                  <a:schemeClr val="accent6"/>
                </a:solidFill>
              </a:rPr>
              <a:t>за кредитами шляхом:</a:t>
            </a:r>
            <a:br>
              <a:rPr lang="uk-UA" sz="1100" dirty="0">
                <a:solidFill>
                  <a:schemeClr val="accent6"/>
                </a:solidFill>
              </a:rPr>
            </a:br>
            <a:r>
              <a:rPr lang="uk-UA" sz="1100" dirty="0">
                <a:solidFill>
                  <a:schemeClr val="accent6"/>
                </a:solidFill>
              </a:rPr>
              <a:t>- надання нового кредиту та/або</a:t>
            </a:r>
            <a:br>
              <a:rPr lang="uk-UA" sz="1100" dirty="0">
                <a:solidFill>
                  <a:schemeClr val="accent6"/>
                </a:solidFill>
              </a:rPr>
            </a:br>
            <a:r>
              <a:rPr lang="uk-UA" sz="1100" dirty="0">
                <a:solidFill>
                  <a:schemeClr val="accent6"/>
                </a:solidFill>
              </a:rPr>
              <a:t>- зміни умов діючого кредитного договору з метою надання йому державної підтримки, у вигляді компенсації процентів, передбаченої програмою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80B55347-AA30-4B44-BE76-C443AA875DD9}"/>
              </a:ext>
            </a:extLst>
          </p:cNvPr>
          <p:cNvSpPr/>
          <p:nvPr/>
        </p:nvSpPr>
        <p:spPr>
          <a:xfrm>
            <a:off x="234482" y="1850183"/>
            <a:ext cx="4292513" cy="57327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/>
                </a:solidFill>
              </a:rPr>
              <a:t>3% річних</a:t>
            </a:r>
          </a:p>
        </p:txBody>
      </p:sp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7AF78ED6-DCA5-4793-A34F-D396EF31BA16}"/>
              </a:ext>
            </a:extLst>
          </p:cNvPr>
          <p:cNvSpPr/>
          <p:nvPr/>
        </p:nvSpPr>
        <p:spPr>
          <a:xfrm>
            <a:off x="4687875" y="1850183"/>
            <a:ext cx="4282944" cy="573271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accent5"/>
                </a:solidFill>
              </a:rPr>
              <a:t>0% річних</a:t>
            </a:r>
            <a:endParaRPr lang="en-US" sz="1400" b="1" dirty="0">
              <a:solidFill>
                <a:schemeClr val="accent5"/>
              </a:solidFill>
            </a:endParaRPr>
          </a:p>
          <a:p>
            <a:pPr algn="ctr"/>
            <a:r>
              <a:rPr lang="uk-UA" sz="1050" dirty="0">
                <a:solidFill>
                  <a:schemeClr val="tx2"/>
                </a:solidFill>
              </a:rPr>
              <a:t>Для клієнтів з максимальним річним доходом на групу </a:t>
            </a:r>
            <a:r>
              <a:rPr lang="uk-UA" sz="1050" b="1" dirty="0">
                <a:solidFill>
                  <a:schemeClr val="tx2"/>
                </a:solidFill>
              </a:rPr>
              <a:t>до 10 млн. Євро</a:t>
            </a:r>
            <a:r>
              <a:rPr lang="en-US" sz="1050" b="1" dirty="0">
                <a:solidFill>
                  <a:schemeClr val="tx2"/>
                </a:solidFill>
              </a:rPr>
              <a:t> </a:t>
            </a:r>
            <a:r>
              <a:rPr lang="uk-UA" sz="1050" b="1" dirty="0">
                <a:solidFill>
                  <a:schemeClr val="tx2"/>
                </a:solidFill>
              </a:rPr>
              <a:t>(МСБ і </a:t>
            </a:r>
            <a:r>
              <a:rPr lang="uk-UA" sz="1050" b="1" dirty="0" err="1">
                <a:solidFill>
                  <a:schemeClr val="tx2"/>
                </a:solidFill>
              </a:rPr>
              <a:t>Корпо</a:t>
            </a:r>
            <a:r>
              <a:rPr lang="uk-UA" sz="1050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3F05E7F3-68D0-4DE9-8285-0B907B2024D7}"/>
              </a:ext>
            </a:extLst>
          </p:cNvPr>
          <p:cNvSpPr/>
          <p:nvPr/>
        </p:nvSpPr>
        <p:spPr>
          <a:xfrm>
            <a:off x="234482" y="2837574"/>
            <a:ext cx="4292513" cy="39956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>
                <a:solidFill>
                  <a:schemeClr val="tx2"/>
                </a:solidFill>
              </a:rPr>
              <a:t>До 5 років – для інвестиційних кредитів</a:t>
            </a:r>
          </a:p>
          <a:p>
            <a:pPr algn="ctr"/>
            <a:r>
              <a:rPr lang="uk-UA" sz="1100" dirty="0">
                <a:solidFill>
                  <a:schemeClr val="tx2"/>
                </a:solidFill>
              </a:rPr>
              <a:t>До 2 років – для обігових кредитів</a:t>
            </a:r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820B6F8B-6126-4027-B99D-248914BC2FF8}"/>
              </a:ext>
            </a:extLst>
          </p:cNvPr>
          <p:cNvSpPr/>
          <p:nvPr/>
        </p:nvSpPr>
        <p:spPr>
          <a:xfrm>
            <a:off x="4687875" y="2837574"/>
            <a:ext cx="4282944" cy="39956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2"/>
                </a:solidFill>
              </a:rPr>
              <a:t>До 31.03.2021 року</a:t>
            </a:r>
            <a:endParaRPr lang="en-US" sz="1100" b="1" dirty="0">
              <a:solidFill>
                <a:schemeClr val="tx2"/>
              </a:solidFill>
            </a:endParaRPr>
          </a:p>
          <a:p>
            <a:pPr algn="ctr"/>
            <a:r>
              <a:rPr lang="uk-UA" sz="1100" b="1" dirty="0">
                <a:solidFill>
                  <a:schemeClr val="tx2"/>
                </a:solidFill>
              </a:rPr>
              <a:t>З 01.04.2021 року – </a:t>
            </a:r>
            <a:r>
              <a:rPr lang="en-US" sz="1100" b="1" dirty="0">
                <a:solidFill>
                  <a:schemeClr val="tx2"/>
                </a:solidFill>
              </a:rPr>
              <a:t>UIRD 3M + 5%</a:t>
            </a:r>
            <a:endParaRPr lang="uk-UA" sz="1100" b="1" dirty="0">
              <a:solidFill>
                <a:schemeClr val="tx2"/>
              </a:solidFill>
            </a:endParaRPr>
          </a:p>
        </p:txBody>
      </p:sp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B04E8B20-E2F8-412F-A9D9-BDA6015424EA}"/>
              </a:ext>
            </a:extLst>
          </p:cNvPr>
          <p:cNvSpPr/>
          <p:nvPr/>
        </p:nvSpPr>
        <p:spPr>
          <a:xfrm>
            <a:off x="226724" y="2511070"/>
            <a:ext cx="8736337" cy="24890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accent6"/>
                </a:solidFill>
              </a:rPr>
              <a:t>Період компенсації відсотків:</a:t>
            </a: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D41DD8EA-48BA-4766-B10C-E087E4D87413}"/>
              </a:ext>
            </a:extLst>
          </p:cNvPr>
          <p:cNvSpPr/>
          <p:nvPr/>
        </p:nvSpPr>
        <p:spPr>
          <a:xfrm>
            <a:off x="237932" y="4241566"/>
            <a:ext cx="4289063" cy="861069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accent6"/>
                </a:solidFill>
              </a:rPr>
              <a:t>Додаткові вимоги до клієнта</a:t>
            </a:r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8C9FCD36-E04F-4DE0-B780-18CA8C044658}"/>
              </a:ext>
            </a:extLst>
          </p:cNvPr>
          <p:cNvSpPr/>
          <p:nvPr/>
        </p:nvSpPr>
        <p:spPr>
          <a:xfrm>
            <a:off x="226724" y="3729334"/>
            <a:ext cx="8744094" cy="417591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2"/>
                </a:solidFill>
              </a:rPr>
              <a:t>не </a:t>
            </a:r>
            <a:r>
              <a:rPr lang="ru-RU" sz="1100" dirty="0" err="1">
                <a:solidFill>
                  <a:schemeClr val="tx2"/>
                </a:solidFill>
              </a:rPr>
              <a:t>обмежується</a:t>
            </a:r>
            <a:r>
              <a:rPr lang="ru-RU" sz="1100" dirty="0">
                <a:solidFill>
                  <a:schemeClr val="tx2"/>
                </a:solidFill>
              </a:rPr>
              <a:t>, але макс. сума </a:t>
            </a:r>
            <a:r>
              <a:rPr lang="ru-RU" sz="1100" dirty="0" err="1">
                <a:solidFill>
                  <a:schemeClr val="tx2"/>
                </a:solidFill>
              </a:rPr>
              <a:t>компенсації</a:t>
            </a:r>
            <a:r>
              <a:rPr lang="ru-RU" sz="1100" dirty="0">
                <a:solidFill>
                  <a:schemeClr val="tx2"/>
                </a:solidFill>
              </a:rPr>
              <a:t> не </a:t>
            </a:r>
            <a:r>
              <a:rPr lang="ru-RU" sz="1100" dirty="0" err="1">
                <a:solidFill>
                  <a:schemeClr val="tx2"/>
                </a:solidFill>
              </a:rPr>
              <a:t>може</a:t>
            </a:r>
            <a:r>
              <a:rPr lang="ru-RU" sz="1100" dirty="0">
                <a:solidFill>
                  <a:schemeClr val="tx2"/>
                </a:solidFill>
              </a:rPr>
              <a:t> </a:t>
            </a:r>
            <a:r>
              <a:rPr lang="ru-RU" sz="1100" dirty="0" err="1">
                <a:solidFill>
                  <a:schemeClr val="tx2"/>
                </a:solidFill>
              </a:rPr>
              <a:t>перевищувати</a:t>
            </a:r>
            <a:r>
              <a:rPr lang="ru-RU" sz="1100" dirty="0">
                <a:solidFill>
                  <a:schemeClr val="tx2"/>
                </a:solidFill>
              </a:rPr>
              <a:t> 200 000,00 </a:t>
            </a:r>
            <a:r>
              <a:rPr lang="ru-RU" sz="1100" dirty="0" err="1">
                <a:solidFill>
                  <a:schemeClr val="tx2"/>
                </a:solidFill>
              </a:rPr>
              <a:t>євро</a:t>
            </a:r>
            <a:endParaRPr lang="uk-UA" sz="1100" dirty="0">
              <a:solidFill>
                <a:schemeClr val="tx2"/>
              </a:solidFill>
            </a:endParaRPr>
          </a:p>
        </p:txBody>
      </p:sp>
      <p:sp>
        <p:nvSpPr>
          <p:cNvPr id="21" name="Прямокутник 20">
            <a:extLst>
              <a:ext uri="{FF2B5EF4-FFF2-40B4-BE49-F238E27FC236}">
                <a16:creationId xmlns:a16="http://schemas.microsoft.com/office/drawing/2014/main" id="{055B94A7-79E5-41B3-9B3B-D3C15AC81F40}"/>
              </a:ext>
            </a:extLst>
          </p:cNvPr>
          <p:cNvSpPr/>
          <p:nvPr/>
        </p:nvSpPr>
        <p:spPr>
          <a:xfrm>
            <a:off x="229327" y="3358753"/>
            <a:ext cx="8741490" cy="248905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accent6"/>
                </a:solidFill>
              </a:rPr>
              <a:t>Максимальна сума кредиту:</a:t>
            </a:r>
          </a:p>
        </p:txBody>
      </p:sp>
      <p:sp>
        <p:nvSpPr>
          <p:cNvPr id="22" name="Прямокутник 21">
            <a:extLst>
              <a:ext uri="{FF2B5EF4-FFF2-40B4-BE49-F238E27FC236}">
                <a16:creationId xmlns:a16="http://schemas.microsoft.com/office/drawing/2014/main" id="{E0220A92-CB1C-430B-95FC-CD2854162641}"/>
              </a:ext>
            </a:extLst>
          </p:cNvPr>
          <p:cNvSpPr/>
          <p:nvPr/>
        </p:nvSpPr>
        <p:spPr>
          <a:xfrm>
            <a:off x="4687873" y="4224524"/>
            <a:ext cx="4289062" cy="878112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Blip>
                <a:blip r:embed="rId2"/>
              </a:buBlip>
            </a:pPr>
            <a:r>
              <a:rPr lang="uk-UA" sz="1100" dirty="0">
                <a:solidFill>
                  <a:schemeClr val="tx2"/>
                </a:solidFill>
              </a:rPr>
              <a:t>Збереження фонду оплати праці працівників </a:t>
            </a:r>
            <a:r>
              <a:rPr lang="uk-UA" sz="1100" b="1" dirty="0">
                <a:solidFill>
                  <a:schemeClr val="tx2"/>
                </a:solidFill>
              </a:rPr>
              <a:t>не менше 60% </a:t>
            </a:r>
            <a:r>
              <a:rPr lang="uk-UA" sz="1100" dirty="0">
                <a:solidFill>
                  <a:schemeClr val="tx2"/>
                </a:solidFill>
              </a:rPr>
              <a:t>порівняно з </a:t>
            </a:r>
            <a:r>
              <a:rPr lang="uk-UA" sz="1100" b="1" dirty="0">
                <a:solidFill>
                  <a:schemeClr val="tx2"/>
                </a:solidFill>
              </a:rPr>
              <a:t>01.03.2020р.</a:t>
            </a:r>
          </a:p>
          <a:p>
            <a:pPr marL="171450" indent="-171450">
              <a:buBlip>
                <a:blip r:embed="rId2"/>
              </a:buBlip>
            </a:pPr>
            <a:r>
              <a:rPr lang="uk-UA" sz="1100" dirty="0">
                <a:solidFill>
                  <a:schemeClr val="tx2"/>
                </a:solidFill>
              </a:rPr>
              <a:t>Збереження </a:t>
            </a:r>
            <a:r>
              <a:rPr lang="uk-UA" sz="1100" dirty="0" err="1">
                <a:solidFill>
                  <a:schemeClr val="tx2"/>
                </a:solidFill>
              </a:rPr>
              <a:t>сер.чисельності</a:t>
            </a:r>
            <a:r>
              <a:rPr lang="uk-UA" sz="1100" dirty="0">
                <a:solidFill>
                  <a:schemeClr val="tx2"/>
                </a:solidFill>
              </a:rPr>
              <a:t> працівників </a:t>
            </a:r>
            <a:r>
              <a:rPr lang="uk-UA" sz="1100" b="1" dirty="0">
                <a:solidFill>
                  <a:schemeClr val="tx2"/>
                </a:solidFill>
              </a:rPr>
              <a:t>не менше 80% </a:t>
            </a:r>
            <a:r>
              <a:rPr lang="uk-UA" sz="1100" dirty="0">
                <a:solidFill>
                  <a:schemeClr val="tx2"/>
                </a:solidFill>
              </a:rPr>
              <a:t>порівняно з </a:t>
            </a:r>
            <a:r>
              <a:rPr lang="uk-UA" sz="1100" b="1" dirty="0">
                <a:solidFill>
                  <a:schemeClr val="tx2"/>
                </a:solidFill>
              </a:rPr>
              <a:t>01.03.2020р.</a:t>
            </a:r>
          </a:p>
          <a:p>
            <a:pPr marL="171450" indent="-171450">
              <a:buBlip>
                <a:blip r:embed="rId2"/>
              </a:buBlip>
            </a:pPr>
            <a:r>
              <a:rPr lang="uk-UA" sz="1100" dirty="0">
                <a:solidFill>
                  <a:schemeClr val="tx2"/>
                </a:solidFill>
              </a:rPr>
              <a:t>Відсутність прострочки за діючими кредитами</a:t>
            </a:r>
          </a:p>
        </p:txBody>
      </p:sp>
    </p:spTree>
    <p:extLst>
      <p:ext uri="{BB962C8B-B14F-4D97-AF65-F5344CB8AC3E}">
        <p14:creationId xmlns:p14="http://schemas.microsoft.com/office/powerpoint/2010/main" val="242704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D1B961-D511-4EB9-A0D9-5C83CAC25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55" y="182985"/>
            <a:ext cx="7020000" cy="540060"/>
          </a:xfrm>
        </p:spPr>
        <p:txBody>
          <a:bodyPr/>
          <a:lstStyle/>
          <a:p>
            <a:r>
              <a:rPr lang="uk-UA" dirty="0"/>
              <a:t>Зворотній зв’язок</a:t>
            </a:r>
          </a:p>
        </p:txBody>
      </p:sp>
      <p:sp>
        <p:nvSpPr>
          <p:cNvPr id="11" name="Пятиугольник 62">
            <a:extLst>
              <a:ext uri="{FF2B5EF4-FFF2-40B4-BE49-F238E27FC236}">
                <a16:creationId xmlns:a16="http://schemas.microsoft.com/office/drawing/2014/main" id="{56AD93B7-7EC8-4677-BA73-3216FFCD2BCD}"/>
              </a:ext>
            </a:extLst>
          </p:cNvPr>
          <p:cNvSpPr/>
          <p:nvPr/>
        </p:nvSpPr>
        <p:spPr>
          <a:xfrm>
            <a:off x="297395" y="3784424"/>
            <a:ext cx="508923" cy="822985"/>
          </a:xfrm>
          <a:prstGeom prst="homePlate">
            <a:avLst>
              <a:gd name="adj" fmla="val 6339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9" name="Групувати 48">
            <a:extLst>
              <a:ext uri="{FF2B5EF4-FFF2-40B4-BE49-F238E27FC236}">
                <a16:creationId xmlns:a16="http://schemas.microsoft.com/office/drawing/2014/main" id="{1300DCEA-2C89-4B8A-BA73-EADB5F302EEC}"/>
              </a:ext>
            </a:extLst>
          </p:cNvPr>
          <p:cNvGrpSpPr/>
          <p:nvPr/>
        </p:nvGrpSpPr>
        <p:grpSpPr>
          <a:xfrm>
            <a:off x="201099" y="1378617"/>
            <a:ext cx="3938496" cy="2589053"/>
            <a:chOff x="2342339" y="478509"/>
            <a:chExt cx="3650463" cy="2485726"/>
          </a:xfrm>
        </p:grpSpPr>
        <p:sp>
          <p:nvSpPr>
            <p:cNvPr id="4" name="Прямоугольник 64">
              <a:extLst>
                <a:ext uri="{FF2B5EF4-FFF2-40B4-BE49-F238E27FC236}">
                  <a16:creationId xmlns:a16="http://schemas.microsoft.com/office/drawing/2014/main" id="{66606132-5071-418D-90B1-CE67BA2B1B14}"/>
                </a:ext>
              </a:extLst>
            </p:cNvPr>
            <p:cNvSpPr/>
            <p:nvPr/>
          </p:nvSpPr>
          <p:spPr>
            <a:xfrm>
              <a:off x="2384920" y="1241613"/>
              <a:ext cx="3163532" cy="833324"/>
            </a:xfrm>
            <a:prstGeom prst="rect">
              <a:avLst/>
            </a:prstGeom>
            <a:solidFill>
              <a:srgbClr val="205A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Пятиугольник 62">
              <a:extLst>
                <a:ext uri="{FF2B5EF4-FFF2-40B4-BE49-F238E27FC236}">
                  <a16:creationId xmlns:a16="http://schemas.microsoft.com/office/drawing/2014/main" id="{3BEF1462-DD4A-4F1D-A715-68BE4BCD0424}"/>
                </a:ext>
              </a:extLst>
            </p:cNvPr>
            <p:cNvSpPr/>
            <p:nvPr/>
          </p:nvSpPr>
          <p:spPr>
            <a:xfrm>
              <a:off x="2342339" y="1142816"/>
              <a:ext cx="508923" cy="953439"/>
            </a:xfrm>
            <a:prstGeom prst="homePlate">
              <a:avLst>
                <a:gd name="adj" fmla="val 633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6" name="Рисунок 63" descr="arrow.png">
              <a:extLst>
                <a:ext uri="{FF2B5EF4-FFF2-40B4-BE49-F238E27FC236}">
                  <a16:creationId xmlns:a16="http://schemas.microsoft.com/office/drawing/2014/main" id="{FDC6DE9A-D425-43CF-B769-032849932B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flipV="1">
              <a:off x="2572168" y="1421601"/>
              <a:ext cx="216028" cy="395869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E39EB41-C559-4283-BFB4-839190991E4C}"/>
                </a:ext>
              </a:extLst>
            </p:cNvPr>
            <p:cNvSpPr txBox="1"/>
            <p:nvPr/>
          </p:nvSpPr>
          <p:spPr>
            <a:xfrm>
              <a:off x="2941158" y="1388702"/>
              <a:ext cx="2748505" cy="4432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uk-UA" sz="1200" i="1" dirty="0">
                  <a:solidFill>
                    <a:schemeClr val="bg1"/>
                  </a:solidFill>
                </a:rPr>
                <a:t>ПІБ менеджера </a:t>
              </a:r>
              <a:r>
                <a:rPr lang="uk-UA" sz="1200" i="1" u="sng" dirty="0">
                  <a:solidFill>
                    <a:schemeClr val="bg1"/>
                  </a:solidFill>
                </a:rPr>
                <a:t>Бурбило Оля Романівна</a:t>
              </a:r>
              <a:r>
                <a:rPr lang="uk-UA" sz="1200" u="sng" dirty="0">
                  <a:solidFill>
                    <a:schemeClr val="bg1"/>
                  </a:solidFill>
                </a:rPr>
                <a:t>_</a:t>
              </a:r>
              <a:endParaRPr lang="ru-RU" sz="1200" u="sng" dirty="0">
                <a:solidFill>
                  <a:schemeClr val="bg1"/>
                </a:solidFill>
              </a:endParaRPr>
            </a:p>
            <a:p>
              <a:r>
                <a:rPr lang="ru-RU" sz="1200" i="1" dirty="0">
                  <a:solidFill>
                    <a:schemeClr val="bg1"/>
                  </a:solidFill>
                </a:rPr>
                <a:t>Посада</a:t>
              </a:r>
              <a:r>
                <a:rPr lang="ru-RU" sz="1200" dirty="0">
                  <a:solidFill>
                    <a:schemeClr val="bg1"/>
                  </a:solidFill>
                </a:rPr>
                <a:t> </a:t>
              </a:r>
              <a:r>
                <a:rPr lang="ru-RU" sz="1200" u="sng" dirty="0">
                  <a:solidFill>
                    <a:schemeClr val="bg1"/>
                  </a:solidFill>
                </a:rPr>
                <a:t>Менеджер МСБ</a:t>
              </a:r>
              <a:endParaRPr lang="ru-RU" sz="1000" u="sng" dirty="0">
                <a:solidFill>
                  <a:srgbClr val="3D6AA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6AEAB4C-BDE7-4F85-9585-FCC6AFEBD7A5}"/>
                </a:ext>
              </a:extLst>
            </p:cNvPr>
            <p:cNvSpPr txBox="1"/>
            <p:nvPr/>
          </p:nvSpPr>
          <p:spPr>
            <a:xfrm>
              <a:off x="2946234" y="2091028"/>
              <a:ext cx="2748505" cy="73873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Адреса </a:t>
              </a:r>
              <a:r>
                <a:rPr lang="ru-RU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відділення</a:t>
              </a:r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</a:t>
              </a:r>
              <a:r>
                <a:rPr lang="ru-RU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вул</a:t>
              </a:r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. Сахарова, 78</a:t>
              </a:r>
            </a:p>
            <a:p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моб.: </a:t>
              </a:r>
              <a:r>
                <a:rPr lang="ru-RU" sz="1100" u="sng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0936992607</a:t>
              </a:r>
            </a:p>
            <a:p>
              <a:r>
                <a:rPr lang="ru-RU" sz="1100" u="sng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          0674148922</a:t>
              </a:r>
            </a:p>
            <a:p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e-</a:t>
              </a:r>
              <a:r>
                <a:rPr lang="ru-RU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mail</a:t>
              </a:r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</a:t>
              </a:r>
              <a:r>
                <a:rPr lang="en-US" sz="1100" u="sng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olia.burbylo@kredobank.com.ua</a:t>
              </a:r>
              <a:endParaRPr lang="ru-RU" sz="1100" u="sng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" name="Freeform 204">
              <a:extLst>
                <a:ext uri="{FF2B5EF4-FFF2-40B4-BE49-F238E27FC236}">
                  <a16:creationId xmlns:a16="http://schemas.microsoft.com/office/drawing/2014/main" id="{AC7FE8B7-CD76-4BE6-831A-8792B9E48C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89596" y="478509"/>
              <a:ext cx="603206" cy="2485726"/>
            </a:xfrm>
            <a:custGeom>
              <a:avLst/>
              <a:gdLst>
                <a:gd name="T0" fmla="*/ 280 w 287"/>
                <a:gd name="T1" fmla="*/ 271 h 1160"/>
                <a:gd name="T2" fmla="*/ 247 w 287"/>
                <a:gd name="T3" fmla="*/ 188 h 1160"/>
                <a:gd name="T4" fmla="*/ 213 w 287"/>
                <a:gd name="T5" fmla="*/ 135 h 1160"/>
                <a:gd name="T6" fmla="*/ 181 w 287"/>
                <a:gd name="T7" fmla="*/ 23 h 1160"/>
                <a:gd name="T8" fmla="*/ 82 w 287"/>
                <a:gd name="T9" fmla="*/ 57 h 1160"/>
                <a:gd name="T10" fmla="*/ 76 w 287"/>
                <a:gd name="T11" fmla="*/ 189 h 1160"/>
                <a:gd name="T12" fmla="*/ 40 w 287"/>
                <a:gd name="T13" fmla="*/ 237 h 1160"/>
                <a:gd name="T14" fmla="*/ 4 w 287"/>
                <a:gd name="T15" fmla="*/ 366 h 1160"/>
                <a:gd name="T16" fmla="*/ 7 w 287"/>
                <a:gd name="T17" fmla="*/ 412 h 1160"/>
                <a:gd name="T18" fmla="*/ 40 w 287"/>
                <a:gd name="T19" fmla="*/ 467 h 1160"/>
                <a:gd name="T20" fmla="*/ 35 w 287"/>
                <a:gd name="T21" fmla="*/ 546 h 1160"/>
                <a:gd name="T22" fmla="*/ 27 w 287"/>
                <a:gd name="T23" fmla="*/ 759 h 1160"/>
                <a:gd name="T24" fmla="*/ 47 w 287"/>
                <a:gd name="T25" fmla="*/ 843 h 1160"/>
                <a:gd name="T26" fmla="*/ 75 w 287"/>
                <a:gd name="T27" fmla="*/ 1036 h 1160"/>
                <a:gd name="T28" fmla="*/ 44 w 287"/>
                <a:gd name="T29" fmla="*/ 1127 h 1160"/>
                <a:gd name="T30" fmla="*/ 70 w 287"/>
                <a:gd name="T31" fmla="*/ 1155 h 1160"/>
                <a:gd name="T32" fmla="*/ 108 w 287"/>
                <a:gd name="T33" fmla="*/ 1107 h 1160"/>
                <a:gd name="T34" fmla="*/ 107 w 287"/>
                <a:gd name="T35" fmla="*/ 1141 h 1160"/>
                <a:gd name="T36" fmla="*/ 119 w 287"/>
                <a:gd name="T37" fmla="*/ 1132 h 1160"/>
                <a:gd name="T38" fmla="*/ 117 w 287"/>
                <a:gd name="T39" fmla="*/ 1050 h 1160"/>
                <a:gd name="T40" fmla="*/ 115 w 287"/>
                <a:gd name="T41" fmla="*/ 885 h 1160"/>
                <a:gd name="T42" fmla="*/ 167 w 287"/>
                <a:gd name="T43" fmla="*/ 851 h 1160"/>
                <a:gd name="T44" fmla="*/ 169 w 287"/>
                <a:gd name="T45" fmla="*/ 977 h 1160"/>
                <a:gd name="T46" fmla="*/ 154 w 287"/>
                <a:gd name="T47" fmla="*/ 1096 h 1160"/>
                <a:gd name="T48" fmla="*/ 148 w 287"/>
                <a:gd name="T49" fmla="*/ 1159 h 1160"/>
                <a:gd name="T50" fmla="*/ 205 w 287"/>
                <a:gd name="T51" fmla="*/ 1104 h 1160"/>
                <a:gd name="T52" fmla="*/ 202 w 287"/>
                <a:gd name="T53" fmla="*/ 1043 h 1160"/>
                <a:gd name="T54" fmla="*/ 234 w 287"/>
                <a:gd name="T55" fmla="*/ 852 h 1160"/>
                <a:gd name="T56" fmla="*/ 251 w 287"/>
                <a:gd name="T57" fmla="*/ 721 h 1160"/>
                <a:gd name="T58" fmla="*/ 265 w 287"/>
                <a:gd name="T59" fmla="*/ 535 h 1160"/>
                <a:gd name="T60" fmla="*/ 258 w 287"/>
                <a:gd name="T61" fmla="*/ 449 h 1160"/>
                <a:gd name="T62" fmla="*/ 244 w 287"/>
                <a:gd name="T63" fmla="*/ 388 h 1160"/>
                <a:gd name="T64" fmla="*/ 102 w 287"/>
                <a:gd name="T65" fmla="*/ 452 h 1160"/>
                <a:gd name="T66" fmla="*/ 114 w 287"/>
                <a:gd name="T67" fmla="*/ 452 h 1160"/>
                <a:gd name="T68" fmla="*/ 168 w 287"/>
                <a:gd name="T69" fmla="*/ 213 h 1160"/>
                <a:gd name="T70" fmla="*/ 117 w 287"/>
                <a:gd name="T71" fmla="*/ 344 h 1160"/>
                <a:gd name="T72" fmla="*/ 114 w 287"/>
                <a:gd name="T73" fmla="*/ 257 h 1160"/>
                <a:gd name="T74" fmla="*/ 102 w 287"/>
                <a:gd name="T75" fmla="*/ 205 h 1160"/>
                <a:gd name="T76" fmla="*/ 134 w 287"/>
                <a:gd name="T77" fmla="*/ 223 h 1160"/>
                <a:gd name="T78" fmla="*/ 152 w 287"/>
                <a:gd name="T79" fmla="*/ 222 h 1160"/>
                <a:gd name="T80" fmla="*/ 159 w 287"/>
                <a:gd name="T81" fmla="*/ 184 h 1160"/>
                <a:gd name="T82" fmla="*/ 189 w 287"/>
                <a:gd name="T83" fmla="*/ 176 h 1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7" h="1160">
                  <a:moveTo>
                    <a:pt x="257" y="366"/>
                  </a:moveTo>
                  <a:cubicBezTo>
                    <a:pt x="258" y="353"/>
                    <a:pt x="279" y="285"/>
                    <a:pt x="280" y="271"/>
                  </a:cubicBezTo>
                  <a:cubicBezTo>
                    <a:pt x="281" y="257"/>
                    <a:pt x="287" y="214"/>
                    <a:pt x="282" y="199"/>
                  </a:cubicBezTo>
                  <a:cubicBezTo>
                    <a:pt x="277" y="183"/>
                    <a:pt x="247" y="188"/>
                    <a:pt x="247" y="188"/>
                  </a:cubicBezTo>
                  <a:cubicBezTo>
                    <a:pt x="247" y="188"/>
                    <a:pt x="240" y="172"/>
                    <a:pt x="226" y="168"/>
                  </a:cubicBezTo>
                  <a:cubicBezTo>
                    <a:pt x="211" y="164"/>
                    <a:pt x="229" y="145"/>
                    <a:pt x="213" y="135"/>
                  </a:cubicBezTo>
                  <a:cubicBezTo>
                    <a:pt x="203" y="128"/>
                    <a:pt x="206" y="92"/>
                    <a:pt x="202" y="78"/>
                  </a:cubicBezTo>
                  <a:cubicBezTo>
                    <a:pt x="199" y="64"/>
                    <a:pt x="190" y="35"/>
                    <a:pt x="181" y="23"/>
                  </a:cubicBezTo>
                  <a:cubicBezTo>
                    <a:pt x="171" y="10"/>
                    <a:pt x="152" y="17"/>
                    <a:pt x="152" y="17"/>
                  </a:cubicBezTo>
                  <a:cubicBezTo>
                    <a:pt x="108" y="0"/>
                    <a:pt x="86" y="37"/>
                    <a:pt x="82" y="57"/>
                  </a:cubicBezTo>
                  <a:cubicBezTo>
                    <a:pt x="79" y="77"/>
                    <a:pt x="89" y="114"/>
                    <a:pt x="77" y="140"/>
                  </a:cubicBezTo>
                  <a:cubicBezTo>
                    <a:pt x="66" y="165"/>
                    <a:pt x="91" y="174"/>
                    <a:pt x="76" y="189"/>
                  </a:cubicBezTo>
                  <a:cubicBezTo>
                    <a:pt x="60" y="203"/>
                    <a:pt x="74" y="208"/>
                    <a:pt x="59" y="215"/>
                  </a:cubicBezTo>
                  <a:cubicBezTo>
                    <a:pt x="45" y="221"/>
                    <a:pt x="40" y="224"/>
                    <a:pt x="40" y="237"/>
                  </a:cubicBezTo>
                  <a:cubicBezTo>
                    <a:pt x="40" y="250"/>
                    <a:pt x="28" y="284"/>
                    <a:pt x="22" y="314"/>
                  </a:cubicBezTo>
                  <a:cubicBezTo>
                    <a:pt x="15" y="344"/>
                    <a:pt x="8" y="355"/>
                    <a:pt x="4" y="366"/>
                  </a:cubicBezTo>
                  <a:cubicBezTo>
                    <a:pt x="0" y="378"/>
                    <a:pt x="2" y="382"/>
                    <a:pt x="4" y="388"/>
                  </a:cubicBezTo>
                  <a:cubicBezTo>
                    <a:pt x="6" y="393"/>
                    <a:pt x="7" y="394"/>
                    <a:pt x="7" y="412"/>
                  </a:cubicBezTo>
                  <a:cubicBezTo>
                    <a:pt x="7" y="431"/>
                    <a:pt x="38" y="434"/>
                    <a:pt x="38" y="434"/>
                  </a:cubicBezTo>
                  <a:cubicBezTo>
                    <a:pt x="38" y="434"/>
                    <a:pt x="40" y="451"/>
                    <a:pt x="40" y="467"/>
                  </a:cubicBezTo>
                  <a:cubicBezTo>
                    <a:pt x="40" y="482"/>
                    <a:pt x="30" y="526"/>
                    <a:pt x="28" y="538"/>
                  </a:cubicBezTo>
                  <a:cubicBezTo>
                    <a:pt x="26" y="550"/>
                    <a:pt x="35" y="546"/>
                    <a:pt x="35" y="546"/>
                  </a:cubicBezTo>
                  <a:cubicBezTo>
                    <a:pt x="35" y="546"/>
                    <a:pt x="35" y="559"/>
                    <a:pt x="33" y="578"/>
                  </a:cubicBezTo>
                  <a:cubicBezTo>
                    <a:pt x="30" y="597"/>
                    <a:pt x="27" y="724"/>
                    <a:pt x="27" y="759"/>
                  </a:cubicBezTo>
                  <a:cubicBezTo>
                    <a:pt x="27" y="794"/>
                    <a:pt x="23" y="842"/>
                    <a:pt x="27" y="842"/>
                  </a:cubicBezTo>
                  <a:cubicBezTo>
                    <a:pt x="32" y="842"/>
                    <a:pt x="47" y="843"/>
                    <a:pt x="47" y="843"/>
                  </a:cubicBezTo>
                  <a:cubicBezTo>
                    <a:pt x="47" y="843"/>
                    <a:pt x="45" y="866"/>
                    <a:pt x="46" y="895"/>
                  </a:cubicBezTo>
                  <a:cubicBezTo>
                    <a:pt x="47" y="923"/>
                    <a:pt x="70" y="1014"/>
                    <a:pt x="75" y="1036"/>
                  </a:cubicBezTo>
                  <a:cubicBezTo>
                    <a:pt x="79" y="1059"/>
                    <a:pt x="78" y="1079"/>
                    <a:pt x="70" y="1091"/>
                  </a:cubicBezTo>
                  <a:cubicBezTo>
                    <a:pt x="63" y="1103"/>
                    <a:pt x="57" y="1118"/>
                    <a:pt x="44" y="1127"/>
                  </a:cubicBezTo>
                  <a:cubicBezTo>
                    <a:pt x="31" y="1137"/>
                    <a:pt x="26" y="1141"/>
                    <a:pt x="28" y="1150"/>
                  </a:cubicBezTo>
                  <a:cubicBezTo>
                    <a:pt x="30" y="1158"/>
                    <a:pt x="46" y="1156"/>
                    <a:pt x="70" y="1155"/>
                  </a:cubicBezTo>
                  <a:cubicBezTo>
                    <a:pt x="94" y="1154"/>
                    <a:pt x="91" y="1139"/>
                    <a:pt x="94" y="1132"/>
                  </a:cubicBezTo>
                  <a:cubicBezTo>
                    <a:pt x="97" y="1125"/>
                    <a:pt x="108" y="1107"/>
                    <a:pt x="108" y="1107"/>
                  </a:cubicBezTo>
                  <a:cubicBezTo>
                    <a:pt x="108" y="1107"/>
                    <a:pt x="111" y="1110"/>
                    <a:pt x="111" y="1118"/>
                  </a:cubicBezTo>
                  <a:cubicBezTo>
                    <a:pt x="111" y="1127"/>
                    <a:pt x="107" y="1141"/>
                    <a:pt x="107" y="1141"/>
                  </a:cubicBezTo>
                  <a:cubicBezTo>
                    <a:pt x="117" y="1141"/>
                    <a:pt x="117" y="1141"/>
                    <a:pt x="117" y="1141"/>
                  </a:cubicBezTo>
                  <a:cubicBezTo>
                    <a:pt x="117" y="1141"/>
                    <a:pt x="120" y="1140"/>
                    <a:pt x="119" y="1132"/>
                  </a:cubicBezTo>
                  <a:cubicBezTo>
                    <a:pt x="118" y="1124"/>
                    <a:pt x="123" y="1106"/>
                    <a:pt x="127" y="1091"/>
                  </a:cubicBezTo>
                  <a:cubicBezTo>
                    <a:pt x="132" y="1075"/>
                    <a:pt x="123" y="1057"/>
                    <a:pt x="117" y="1050"/>
                  </a:cubicBezTo>
                  <a:cubicBezTo>
                    <a:pt x="112" y="1044"/>
                    <a:pt x="114" y="1009"/>
                    <a:pt x="115" y="974"/>
                  </a:cubicBezTo>
                  <a:cubicBezTo>
                    <a:pt x="117" y="939"/>
                    <a:pt x="119" y="901"/>
                    <a:pt x="115" y="885"/>
                  </a:cubicBezTo>
                  <a:cubicBezTo>
                    <a:pt x="112" y="868"/>
                    <a:pt x="107" y="846"/>
                    <a:pt x="107" y="846"/>
                  </a:cubicBezTo>
                  <a:cubicBezTo>
                    <a:pt x="167" y="851"/>
                    <a:pt x="167" y="851"/>
                    <a:pt x="167" y="851"/>
                  </a:cubicBezTo>
                  <a:cubicBezTo>
                    <a:pt x="167" y="851"/>
                    <a:pt x="169" y="863"/>
                    <a:pt x="169" y="889"/>
                  </a:cubicBezTo>
                  <a:cubicBezTo>
                    <a:pt x="169" y="916"/>
                    <a:pt x="169" y="934"/>
                    <a:pt x="169" y="977"/>
                  </a:cubicBezTo>
                  <a:cubicBezTo>
                    <a:pt x="169" y="1019"/>
                    <a:pt x="165" y="1035"/>
                    <a:pt x="160" y="1051"/>
                  </a:cubicBezTo>
                  <a:cubicBezTo>
                    <a:pt x="156" y="1068"/>
                    <a:pt x="159" y="1080"/>
                    <a:pt x="154" y="1096"/>
                  </a:cubicBezTo>
                  <a:cubicBezTo>
                    <a:pt x="149" y="1113"/>
                    <a:pt x="140" y="1125"/>
                    <a:pt x="135" y="1134"/>
                  </a:cubicBezTo>
                  <a:cubicBezTo>
                    <a:pt x="129" y="1143"/>
                    <a:pt x="127" y="1158"/>
                    <a:pt x="148" y="1159"/>
                  </a:cubicBezTo>
                  <a:cubicBezTo>
                    <a:pt x="170" y="1160"/>
                    <a:pt x="196" y="1150"/>
                    <a:pt x="196" y="1140"/>
                  </a:cubicBezTo>
                  <a:cubicBezTo>
                    <a:pt x="196" y="1131"/>
                    <a:pt x="198" y="1119"/>
                    <a:pt x="205" y="1104"/>
                  </a:cubicBezTo>
                  <a:cubicBezTo>
                    <a:pt x="213" y="1088"/>
                    <a:pt x="206" y="1075"/>
                    <a:pt x="204" y="1069"/>
                  </a:cubicBezTo>
                  <a:cubicBezTo>
                    <a:pt x="201" y="1062"/>
                    <a:pt x="202" y="1055"/>
                    <a:pt x="202" y="1043"/>
                  </a:cubicBezTo>
                  <a:cubicBezTo>
                    <a:pt x="202" y="1031"/>
                    <a:pt x="213" y="991"/>
                    <a:pt x="225" y="947"/>
                  </a:cubicBezTo>
                  <a:cubicBezTo>
                    <a:pt x="237" y="903"/>
                    <a:pt x="234" y="852"/>
                    <a:pt x="234" y="852"/>
                  </a:cubicBezTo>
                  <a:cubicBezTo>
                    <a:pt x="243" y="852"/>
                    <a:pt x="243" y="852"/>
                    <a:pt x="243" y="852"/>
                  </a:cubicBezTo>
                  <a:cubicBezTo>
                    <a:pt x="243" y="852"/>
                    <a:pt x="244" y="787"/>
                    <a:pt x="251" y="721"/>
                  </a:cubicBezTo>
                  <a:cubicBezTo>
                    <a:pt x="258" y="654"/>
                    <a:pt x="248" y="585"/>
                    <a:pt x="248" y="566"/>
                  </a:cubicBezTo>
                  <a:cubicBezTo>
                    <a:pt x="248" y="547"/>
                    <a:pt x="255" y="539"/>
                    <a:pt x="265" y="535"/>
                  </a:cubicBezTo>
                  <a:cubicBezTo>
                    <a:pt x="276" y="530"/>
                    <a:pt x="277" y="528"/>
                    <a:pt x="272" y="510"/>
                  </a:cubicBezTo>
                  <a:cubicBezTo>
                    <a:pt x="266" y="492"/>
                    <a:pt x="258" y="449"/>
                    <a:pt x="258" y="449"/>
                  </a:cubicBezTo>
                  <a:cubicBezTo>
                    <a:pt x="258" y="449"/>
                    <a:pt x="257" y="443"/>
                    <a:pt x="251" y="424"/>
                  </a:cubicBezTo>
                  <a:cubicBezTo>
                    <a:pt x="244" y="406"/>
                    <a:pt x="244" y="388"/>
                    <a:pt x="244" y="388"/>
                  </a:cubicBezTo>
                  <a:cubicBezTo>
                    <a:pt x="244" y="388"/>
                    <a:pt x="256" y="378"/>
                    <a:pt x="257" y="366"/>
                  </a:cubicBezTo>
                  <a:close/>
                  <a:moveTo>
                    <a:pt x="102" y="452"/>
                  </a:moveTo>
                  <a:cubicBezTo>
                    <a:pt x="110" y="434"/>
                    <a:pt x="110" y="434"/>
                    <a:pt x="110" y="434"/>
                  </a:cubicBezTo>
                  <a:cubicBezTo>
                    <a:pt x="114" y="452"/>
                    <a:pt x="114" y="452"/>
                    <a:pt x="114" y="452"/>
                  </a:cubicBezTo>
                  <a:lnTo>
                    <a:pt x="102" y="452"/>
                  </a:lnTo>
                  <a:close/>
                  <a:moveTo>
                    <a:pt x="168" y="213"/>
                  </a:moveTo>
                  <a:cubicBezTo>
                    <a:pt x="158" y="230"/>
                    <a:pt x="141" y="260"/>
                    <a:pt x="135" y="285"/>
                  </a:cubicBezTo>
                  <a:cubicBezTo>
                    <a:pt x="128" y="309"/>
                    <a:pt x="117" y="344"/>
                    <a:pt x="117" y="344"/>
                  </a:cubicBezTo>
                  <a:cubicBezTo>
                    <a:pt x="117" y="344"/>
                    <a:pt x="116" y="338"/>
                    <a:pt x="115" y="329"/>
                  </a:cubicBezTo>
                  <a:cubicBezTo>
                    <a:pt x="114" y="320"/>
                    <a:pt x="114" y="277"/>
                    <a:pt x="114" y="257"/>
                  </a:cubicBezTo>
                  <a:cubicBezTo>
                    <a:pt x="114" y="237"/>
                    <a:pt x="115" y="220"/>
                    <a:pt x="112" y="219"/>
                  </a:cubicBezTo>
                  <a:cubicBezTo>
                    <a:pt x="108" y="217"/>
                    <a:pt x="102" y="205"/>
                    <a:pt x="102" y="205"/>
                  </a:cubicBezTo>
                  <a:cubicBezTo>
                    <a:pt x="124" y="175"/>
                    <a:pt x="124" y="175"/>
                    <a:pt x="124" y="175"/>
                  </a:cubicBezTo>
                  <a:cubicBezTo>
                    <a:pt x="117" y="218"/>
                    <a:pt x="129" y="210"/>
                    <a:pt x="134" y="223"/>
                  </a:cubicBezTo>
                  <a:cubicBezTo>
                    <a:pt x="138" y="236"/>
                    <a:pt x="133" y="269"/>
                    <a:pt x="136" y="253"/>
                  </a:cubicBezTo>
                  <a:cubicBezTo>
                    <a:pt x="138" y="238"/>
                    <a:pt x="146" y="237"/>
                    <a:pt x="152" y="222"/>
                  </a:cubicBezTo>
                  <a:cubicBezTo>
                    <a:pt x="159" y="207"/>
                    <a:pt x="139" y="196"/>
                    <a:pt x="139" y="196"/>
                  </a:cubicBezTo>
                  <a:cubicBezTo>
                    <a:pt x="139" y="196"/>
                    <a:pt x="150" y="192"/>
                    <a:pt x="159" y="184"/>
                  </a:cubicBezTo>
                  <a:cubicBezTo>
                    <a:pt x="169" y="175"/>
                    <a:pt x="182" y="164"/>
                    <a:pt x="182" y="164"/>
                  </a:cubicBezTo>
                  <a:cubicBezTo>
                    <a:pt x="189" y="176"/>
                    <a:pt x="189" y="176"/>
                    <a:pt x="189" y="176"/>
                  </a:cubicBezTo>
                  <a:cubicBezTo>
                    <a:pt x="189" y="176"/>
                    <a:pt x="178" y="196"/>
                    <a:pt x="168" y="213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outerShdw blurRad="76200" dir="13500000" sy="23000" kx="1200000" algn="br" rotWithShape="0">
                <a:prstClr val="black">
                  <a:alpha val="6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1613910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Дякуємо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4958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КредоБанк">
      <a:dk1>
        <a:srgbClr val="000000"/>
      </a:dk1>
      <a:lt1>
        <a:srgbClr val="FFFFFF"/>
      </a:lt1>
      <a:dk2>
        <a:srgbClr val="000055"/>
      </a:dk2>
      <a:lt2>
        <a:srgbClr val="FFFFFF"/>
      </a:lt2>
      <a:accent1>
        <a:srgbClr val="000082"/>
      </a:accent1>
      <a:accent2>
        <a:srgbClr val="0000AA"/>
      </a:accent2>
      <a:accent3>
        <a:srgbClr val="0F55D7"/>
      </a:accent3>
      <a:accent4>
        <a:srgbClr val="FF6400"/>
      </a:accent4>
      <a:accent5>
        <a:srgbClr val="FF8C00"/>
      </a:accent5>
      <a:accent6>
        <a:srgbClr val="ED8B00"/>
      </a:accent6>
      <a:hlink>
        <a:srgbClr val="0F55D7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768F7B8F3460FB4FA62716C5B1E7DCAB" ma:contentTypeVersion="0" ma:contentTypeDescription="Створення нового документа." ma:contentTypeScope="" ma:versionID="aadf631217ce8a9f0d0f8b4d668d2a2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cf05e50fea3688bf98814f5cf9869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75FAA2-0FF4-40D2-ACB9-C182926487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F96DC5A-E2AD-4882-AF18-0BEEA580154E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AEF3AD8-D68A-41DC-A601-AC5F8697C4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24098</TotalTime>
  <Words>694</Words>
  <Application>Microsoft Office PowerPoint</Application>
  <PresentationFormat>Екран (16:9)</PresentationFormat>
  <Paragraphs>82</Paragraphs>
  <Slides>7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Презентація PowerPoint</vt:lpstr>
      <vt:lpstr>Презентація PowerPoint</vt:lpstr>
      <vt:lpstr>Опис Продукту в межах Програми</vt:lpstr>
      <vt:lpstr>Презентація PowerPoint</vt:lpstr>
      <vt:lpstr>Додаткові антикризові заходи діють протягом карантину та ще 90 днів після його завершення</vt:lpstr>
      <vt:lpstr>Зворотній зв’язок</vt:lpstr>
      <vt:lpstr>Дякуємо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Нове маркетингове обличчя  КРЕДОБАНКУ</dc:title>
  <dc:creator>stzADM</dc:creator>
  <cp:lastModifiedBy>Оля Бурбило</cp:lastModifiedBy>
  <cp:revision>715</cp:revision>
  <cp:lastPrinted>2017-06-26T09:55:46Z</cp:lastPrinted>
  <dcterms:created xsi:type="dcterms:W3CDTF">2013-09-04T13:16:05Z</dcterms:created>
  <dcterms:modified xsi:type="dcterms:W3CDTF">2020-09-03T06:48:32Z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0x010100768F7B8F3460FB4FA62716C5B1E7DCAB</vt:lpwstr>
  </property>
  <property fmtid="{D5CDD505-2E9C-101B-9397-08002B2CF9AE}" pid="3" name="MSIP_Label_ca96b720-f7d6-4971-9140-a46bfc7c4028_Enabled">
    <vt:lpwstr>True</vt:lpwstr>
  </property>
  <property fmtid="{D5CDD505-2E9C-101B-9397-08002B2CF9AE}" pid="4" name="MSIP_Label_ca96b720-f7d6-4971-9140-a46bfc7c4028_SiteId">
    <vt:lpwstr>b39a729c-a0aa-4f10-9882-f542c55abba7</vt:lpwstr>
  </property>
  <property fmtid="{D5CDD505-2E9C-101B-9397-08002B2CF9AE}" pid="5" name="MSIP_Label_ca96b720-f7d6-4971-9140-a46bfc7c4028_Owner">
    <vt:lpwstr>nykoliada@kredobank.com.ua</vt:lpwstr>
  </property>
  <property fmtid="{D5CDD505-2E9C-101B-9397-08002B2CF9AE}" pid="6" name="MSIP_Label_ca96b720-f7d6-4971-9140-a46bfc7c4028_SetDate">
    <vt:lpwstr>2020-07-10T13:17:50.2918916Z</vt:lpwstr>
  </property>
  <property fmtid="{D5CDD505-2E9C-101B-9397-08002B2CF9AE}" pid="7" name="MSIP_Label_ca96b720-f7d6-4971-9140-a46bfc7c4028_Name">
    <vt:lpwstr>Публічна інформація</vt:lpwstr>
  </property>
  <property fmtid="{D5CDD505-2E9C-101B-9397-08002B2CF9AE}" pid="8" name="MSIP_Label_ca96b720-f7d6-4971-9140-a46bfc7c4028_Application">
    <vt:lpwstr>Microsoft Azure Information Protection</vt:lpwstr>
  </property>
  <property fmtid="{D5CDD505-2E9C-101B-9397-08002B2CF9AE}" pid="9" name="MSIP_Label_ca96b720-f7d6-4971-9140-a46bfc7c4028_ActionId">
    <vt:lpwstr>a5c5c2db-6367-42f4-9c9e-88f238fc4fc6</vt:lpwstr>
  </property>
  <property fmtid="{D5CDD505-2E9C-101B-9397-08002B2CF9AE}" pid="10" name="MSIP_Label_ca96b720-f7d6-4971-9140-a46bfc7c4028_Extended_MSFT_Method">
    <vt:lpwstr>Manual</vt:lpwstr>
  </property>
  <property fmtid="{D5CDD505-2E9C-101B-9397-08002B2CF9AE}" pid="11" name="Sensitivity">
    <vt:lpwstr>Публічна інформація</vt:lpwstr>
  </property>
</Properties>
</file>